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9"/>
  </p:notesMasterIdLst>
  <p:sldIdLst>
    <p:sldId id="316" r:id="rId2"/>
    <p:sldId id="321" r:id="rId3"/>
    <p:sldId id="375" r:id="rId4"/>
    <p:sldId id="455" r:id="rId5"/>
    <p:sldId id="456" r:id="rId6"/>
    <p:sldId id="401" r:id="rId7"/>
    <p:sldId id="454" r:id="rId8"/>
    <p:sldId id="407" r:id="rId9"/>
    <p:sldId id="409" r:id="rId10"/>
    <p:sldId id="408" r:id="rId11"/>
    <p:sldId id="355" r:id="rId12"/>
    <p:sldId id="410" r:id="rId13"/>
    <p:sldId id="361" r:id="rId14"/>
    <p:sldId id="413" r:id="rId15"/>
    <p:sldId id="412" r:id="rId16"/>
    <p:sldId id="362" r:id="rId17"/>
    <p:sldId id="363" r:id="rId18"/>
    <p:sldId id="411" r:id="rId19"/>
    <p:sldId id="356" r:id="rId20"/>
    <p:sldId id="364" r:id="rId21"/>
    <p:sldId id="365" r:id="rId22"/>
    <p:sldId id="403" r:id="rId23"/>
    <p:sldId id="404" r:id="rId24"/>
    <p:sldId id="405" r:id="rId25"/>
    <p:sldId id="406" r:id="rId26"/>
    <p:sldId id="376" r:id="rId27"/>
    <p:sldId id="377" r:id="rId28"/>
    <p:sldId id="378" r:id="rId29"/>
    <p:sldId id="438" r:id="rId30"/>
    <p:sldId id="366" r:id="rId31"/>
    <p:sldId id="368" r:id="rId32"/>
    <p:sldId id="369" r:id="rId33"/>
    <p:sldId id="370" r:id="rId34"/>
    <p:sldId id="430" r:id="rId35"/>
    <p:sldId id="431" r:id="rId36"/>
    <p:sldId id="432" r:id="rId37"/>
    <p:sldId id="439" r:id="rId38"/>
    <p:sldId id="371" r:id="rId39"/>
    <p:sldId id="423" r:id="rId40"/>
    <p:sldId id="440" r:id="rId41"/>
    <p:sldId id="442" r:id="rId42"/>
    <p:sldId id="441" r:id="rId43"/>
    <p:sldId id="443" r:id="rId44"/>
    <p:sldId id="444" r:id="rId45"/>
    <p:sldId id="445" r:id="rId46"/>
    <p:sldId id="446" r:id="rId47"/>
    <p:sldId id="450" r:id="rId48"/>
    <p:sldId id="449" r:id="rId49"/>
    <p:sldId id="452" r:id="rId50"/>
    <p:sldId id="453" r:id="rId51"/>
    <p:sldId id="447" r:id="rId52"/>
    <p:sldId id="448" r:id="rId53"/>
    <p:sldId id="451" r:id="rId54"/>
    <p:sldId id="381" r:id="rId55"/>
    <p:sldId id="386" r:id="rId56"/>
    <p:sldId id="385" r:id="rId57"/>
    <p:sldId id="434" r:id="rId58"/>
    <p:sldId id="384" r:id="rId59"/>
    <p:sldId id="388" r:id="rId60"/>
    <p:sldId id="433" r:id="rId61"/>
    <p:sldId id="390" r:id="rId62"/>
    <p:sldId id="389" r:id="rId63"/>
    <p:sldId id="383" r:id="rId64"/>
    <p:sldId id="391" r:id="rId65"/>
    <p:sldId id="392" r:id="rId66"/>
    <p:sldId id="435" r:id="rId67"/>
    <p:sldId id="402" r:id="rId68"/>
    <p:sldId id="394" r:id="rId69"/>
    <p:sldId id="395" r:id="rId70"/>
    <p:sldId id="397" r:id="rId71"/>
    <p:sldId id="457" r:id="rId72"/>
    <p:sldId id="437" r:id="rId73"/>
    <p:sldId id="459" r:id="rId74"/>
    <p:sldId id="460" r:id="rId75"/>
    <p:sldId id="461" r:id="rId76"/>
    <p:sldId id="318" r:id="rId77"/>
    <p:sldId id="458" r:id="rId78"/>
  </p:sldIdLst>
  <p:sldSz cx="9144000" cy="6858000" type="screen4x3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Proteomics" id="{EC29033F-913F-D147-954A-9E0240F75FB9}">
          <p14:sldIdLst>
            <p14:sldId id="316"/>
            <p14:sldId id="321"/>
            <p14:sldId id="375"/>
            <p14:sldId id="455"/>
            <p14:sldId id="456"/>
            <p14:sldId id="401"/>
            <p14:sldId id="454"/>
            <p14:sldId id="407"/>
            <p14:sldId id="409"/>
            <p14:sldId id="408"/>
            <p14:sldId id="355"/>
            <p14:sldId id="410"/>
            <p14:sldId id="361"/>
            <p14:sldId id="413"/>
            <p14:sldId id="412"/>
            <p14:sldId id="362"/>
            <p14:sldId id="363"/>
            <p14:sldId id="411"/>
            <p14:sldId id="356"/>
            <p14:sldId id="364"/>
            <p14:sldId id="365"/>
            <p14:sldId id="403"/>
            <p14:sldId id="404"/>
            <p14:sldId id="405"/>
            <p14:sldId id="406"/>
            <p14:sldId id="376"/>
            <p14:sldId id="377"/>
            <p14:sldId id="378"/>
            <p14:sldId id="438"/>
            <p14:sldId id="366"/>
            <p14:sldId id="368"/>
            <p14:sldId id="369"/>
            <p14:sldId id="370"/>
            <p14:sldId id="430"/>
            <p14:sldId id="431"/>
            <p14:sldId id="432"/>
            <p14:sldId id="439"/>
            <p14:sldId id="371"/>
            <p14:sldId id="423"/>
            <p14:sldId id="440"/>
            <p14:sldId id="442"/>
          </p14:sldIdLst>
        </p14:section>
        <p14:section name="Modelling" id="{446D41AB-22D2-B143-930A-52724A879715}">
          <p14:sldIdLst>
            <p14:sldId id="441"/>
            <p14:sldId id="443"/>
            <p14:sldId id="444"/>
            <p14:sldId id="445"/>
            <p14:sldId id="446"/>
            <p14:sldId id="450"/>
            <p14:sldId id="449"/>
            <p14:sldId id="452"/>
            <p14:sldId id="453"/>
            <p14:sldId id="447"/>
            <p14:sldId id="448"/>
            <p14:sldId id="451"/>
            <p14:sldId id="381"/>
            <p14:sldId id="386"/>
            <p14:sldId id="385"/>
            <p14:sldId id="434"/>
            <p14:sldId id="384"/>
            <p14:sldId id="388"/>
            <p14:sldId id="433"/>
            <p14:sldId id="390"/>
            <p14:sldId id="389"/>
            <p14:sldId id="383"/>
            <p14:sldId id="391"/>
            <p14:sldId id="392"/>
            <p14:sldId id="435"/>
            <p14:sldId id="402"/>
            <p14:sldId id="394"/>
            <p14:sldId id="395"/>
            <p14:sldId id="397"/>
            <p14:sldId id="457"/>
            <p14:sldId id="437"/>
            <p14:sldId id="459"/>
            <p14:sldId id="460"/>
            <p14:sldId id="461"/>
            <p14:sldId id="318"/>
            <p14:sldId id="4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0AF"/>
    <a:srgbClr val="13A89E"/>
    <a:srgbClr val="69B0A0"/>
    <a:srgbClr val="3494BA"/>
    <a:srgbClr val="FF9126"/>
    <a:srgbClr val="58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83148"/>
  </p:normalViewPr>
  <p:slideViewPr>
    <p:cSldViewPr snapToGrid="0">
      <p:cViewPr varScale="1">
        <p:scale>
          <a:sx n="89" d="100"/>
          <a:sy n="89" d="100"/>
        </p:scale>
        <p:origin x="20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4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6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0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47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59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3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take a minute or two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575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ELISA = Enzyme linked immunosorbent assay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10 minutes? Slow Down if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84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Should be around 15 minutes?</a:t>
            </a:r>
          </a:p>
          <a:p>
            <a:endParaRPr lang="en-CA" dirty="0"/>
          </a:p>
          <a:p>
            <a:r>
              <a:rPr lang="en-CA" dirty="0"/>
              <a:t>Give them 3 minutes to get the files set up R, etc. etc.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00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22 min? maybe 25?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42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Q1 vs Q4 Age p-value = 2.111e-05</a:t>
            </a:r>
          </a:p>
          <a:p>
            <a:endParaRPr lang="en-CA" dirty="0"/>
          </a:p>
          <a:p>
            <a:r>
              <a:rPr lang="en-CA" dirty="0"/>
              <a:t>data:  </a:t>
            </a:r>
            <a:r>
              <a:rPr lang="en-CA" dirty="0" err="1"/>
              <a:t>df$Sex</a:t>
            </a:r>
            <a:r>
              <a:rPr lang="en-CA" dirty="0"/>
              <a:t> and df$quartile104</a:t>
            </a:r>
          </a:p>
          <a:p>
            <a:r>
              <a:rPr lang="en-CA" dirty="0"/>
              <a:t>X-squared = 14.997, </a:t>
            </a:r>
            <a:r>
              <a:rPr lang="en-CA" dirty="0" err="1"/>
              <a:t>df</a:t>
            </a:r>
            <a:r>
              <a:rPr lang="en-CA" dirty="0"/>
              <a:t> = 3, p-value = 0.001819</a:t>
            </a:r>
          </a:p>
          <a:p>
            <a:endParaRPr lang="en-CA" dirty="0"/>
          </a:p>
          <a:p>
            <a:r>
              <a:rPr lang="en-CA" dirty="0"/>
              <a:t>data:  </a:t>
            </a:r>
            <a:r>
              <a:rPr lang="en-CA" dirty="0" err="1"/>
              <a:t>df_test$Sex</a:t>
            </a:r>
            <a:r>
              <a:rPr lang="en-CA" dirty="0"/>
              <a:t> and df_test$quartile104</a:t>
            </a:r>
          </a:p>
          <a:p>
            <a:r>
              <a:rPr lang="en-CA" dirty="0"/>
              <a:t>X-squared = 11.141, </a:t>
            </a:r>
            <a:r>
              <a:rPr lang="en-CA" dirty="0" err="1"/>
              <a:t>df</a:t>
            </a:r>
            <a:r>
              <a:rPr lang="en-CA" dirty="0"/>
              <a:t> = 1, p-value = 0.0008443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8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 value for Sex is 4.37e-05 and </a:t>
            </a:r>
            <a:r>
              <a:rPr lang="en-CA" dirty="0" err="1"/>
              <a:t>coeff</a:t>
            </a:r>
            <a:r>
              <a:rPr lang="en-CA"/>
              <a:t> is -0.627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02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8EFA3-19CD-EF3A-BDFF-8345EE27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63CC7-9DC7-7DE0-2691-CB0FF8E04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C8C5C-66E9-339B-29C1-CEDF2CBC4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22 min? maybe 25?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3809-D287-AAED-DE37-A2952F314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09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513F1-325E-4743-BD31-CB38CB64C7E5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28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5"/>
            <a:ext cx="7804150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>
                <a:latin typeface="+mj-lt"/>
              </a:rPr>
              <a:t>Mission</a:t>
            </a:r>
            <a:r>
              <a:rPr lang="en-CA" sz="2002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r>
              <a:rPr lang="en-CA" sz="1800">
                <a:latin typeface="+mj-lt"/>
              </a:rPr>
              <a:t>https://www.mcgill.ca/</a:t>
            </a:r>
            <a:r>
              <a:rPr lang="en-CA" sz="1800" err="1">
                <a:latin typeface="+mj-lt"/>
              </a:rPr>
              <a:t>micm</a:t>
            </a:r>
            <a:endParaRPr lang="en-CA" sz="1800">
              <a:latin typeface="+mj-lt"/>
            </a:endParaRPr>
          </a:p>
          <a:p>
            <a:endParaRPr lang="en-CA" sz="2002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2" y="2463795"/>
            <a:ext cx="4431523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86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658743" cy="492435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1"/>
            <a:ext cx="78867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2" y="6411199"/>
            <a:ext cx="1759009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mailto:workshop-micm@mcgill.c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548" y="2582090"/>
            <a:ext cx="5172904" cy="170358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Helvetica"/>
                <a:cs typeface="Helvetica"/>
              </a:rPr>
              <a:t>Proteogenomics</a:t>
            </a:r>
            <a:endParaRPr lang="en-CA" dirty="0">
              <a:latin typeface="Helvetica" pitchFamily="2" charset="0"/>
              <a:cs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E6C04-4051-B883-0FFD-0C104B795BCE}"/>
              </a:ext>
            </a:extLst>
          </p:cNvPr>
          <p:cNvSpPr txBox="1"/>
          <p:nvPr/>
        </p:nvSpPr>
        <p:spPr>
          <a:xfrm>
            <a:off x="165136" y="5830349"/>
            <a:ext cx="39730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>
                <a:latin typeface="Helvetica Light"/>
              </a:rPr>
              <a:t>Workshop Lead: Thomas Zheng </a:t>
            </a:r>
            <a:endParaRPr lang="en-CA" dirty="0">
              <a:latin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7BC4C-E4DD-4EF8-4690-732D69EB13AE}"/>
              </a:ext>
            </a:extLst>
          </p:cNvPr>
          <p:cNvSpPr txBox="1"/>
          <p:nvPr/>
        </p:nvSpPr>
        <p:spPr>
          <a:xfrm>
            <a:off x="165136" y="6199681"/>
            <a:ext cx="28694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>
                <a:latin typeface="Helvetica Light"/>
              </a:rPr>
              <a:t>Date: August 12</a:t>
            </a:r>
            <a:r>
              <a:rPr lang="en-CA" sz="1800" baseline="30000" dirty="0">
                <a:latin typeface="Helvetica Light"/>
              </a:rPr>
              <a:t>th</a:t>
            </a:r>
            <a:r>
              <a:rPr lang="en-CA" sz="1800" dirty="0">
                <a:latin typeface="Helvetica Light"/>
              </a:rPr>
              <a:t>, 2025</a:t>
            </a:r>
            <a:endParaRPr lang="en-CA" sz="18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C318-7623-53F6-D620-3D797254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outer structure of a protein is dependent on the tertiary structure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EE50594-5A52-B450-B2BF-3399B22A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1734231"/>
            <a:ext cx="7805057" cy="429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51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9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4CE57E-2627-5A50-8DF6-B8061D645F3B}"/>
              </a:ext>
            </a:extLst>
          </p:cNvPr>
          <p:cNvSpPr/>
          <p:nvPr/>
        </p:nvSpPr>
        <p:spPr>
          <a:xfrm>
            <a:off x="283027" y="2737534"/>
            <a:ext cx="2884714" cy="3653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69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8BAA-1D76-D874-16B6-F85676E8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ELISA/Small-Scale Antibody Protein Analysis</a:t>
            </a:r>
          </a:p>
        </p:txBody>
      </p:sp>
      <p:pic>
        <p:nvPicPr>
          <p:cNvPr id="4098" name="Picture 2" descr="Antibodies">
            <a:extLst>
              <a:ext uri="{FF2B5EF4-FFF2-40B4-BE49-F238E27FC236}">
                <a16:creationId xmlns:a16="http://schemas.microsoft.com/office/drawing/2014/main" id="{082C3A90-7B85-3A05-95AC-50BDE7A19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7" y="2787649"/>
            <a:ext cx="3913414" cy="26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urmodics - Guide To Detecting Proteins: ELISA">
            <a:extLst>
              <a:ext uri="{FF2B5EF4-FFF2-40B4-BE49-F238E27FC236}">
                <a16:creationId xmlns:a16="http://schemas.microsoft.com/office/drawing/2014/main" id="{98F9F4EE-C23F-5E5A-1196-626B6847D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5" r="53494"/>
          <a:stretch/>
        </p:blipFill>
        <p:spPr bwMode="auto">
          <a:xfrm>
            <a:off x="4572000" y="2250028"/>
            <a:ext cx="3913414" cy="370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45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no 2: Size comparison between biological species and different... |  Download Scientific Diagram">
            <a:extLst>
              <a:ext uri="{FF2B5EF4-FFF2-40B4-BE49-F238E27FC236}">
                <a16:creationId xmlns:a16="http://schemas.microsoft.com/office/drawing/2014/main" id="{C9D2108C-7873-7817-FFF1-8C95E328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455964"/>
            <a:ext cx="67945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DAF31-46E2-721F-45B8-CCDFEF7E1B86}"/>
              </a:ext>
            </a:extLst>
          </p:cNvPr>
          <p:cNvSpPr txBox="1"/>
          <p:nvPr/>
        </p:nvSpPr>
        <p:spPr>
          <a:xfrm>
            <a:off x="337457" y="1455964"/>
            <a:ext cx="3723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Antibodies are big!</a:t>
            </a:r>
          </a:p>
        </p:txBody>
      </p:sp>
    </p:spTree>
    <p:extLst>
      <p:ext uri="{BB962C8B-B14F-4D97-AF65-F5344CB8AC3E}">
        <p14:creationId xmlns:p14="http://schemas.microsoft.com/office/powerpoint/2010/main" val="1487425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9DF4C2-9F91-C247-C156-E5421D946194}"/>
              </a:ext>
            </a:extLst>
          </p:cNvPr>
          <p:cNvSpPr/>
          <p:nvPr/>
        </p:nvSpPr>
        <p:spPr>
          <a:xfrm>
            <a:off x="3178170" y="2719861"/>
            <a:ext cx="2884714" cy="3696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87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C8F4-9252-D6FD-BD15-8E5E6E6F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Mass Spec.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63DB-97E2-7E2D-2994-1D497C15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We could host an entire workshop on just MS Proteomics</a:t>
            </a:r>
          </a:p>
          <a:p>
            <a:endParaRPr lang="en-CA" dirty="0"/>
          </a:p>
          <a:p>
            <a:r>
              <a:rPr lang="en-CA" dirty="0"/>
              <a:t>Samples can be identified by extremely accurate mass spectra</a:t>
            </a:r>
          </a:p>
          <a:p>
            <a:endParaRPr lang="en-CA" dirty="0"/>
          </a:p>
          <a:p>
            <a:r>
              <a:rPr lang="en-CA" dirty="0"/>
              <a:t>We have MALDI-MS, ESI-MS, AP-MS, MS/MS, HPLC-MS/MS,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endParaRPr lang="en-CA" dirty="0"/>
          </a:p>
          <a:p>
            <a:r>
              <a:rPr lang="en-CA" dirty="0"/>
              <a:t>The most similar MS to the other assays is MS/MS</a:t>
            </a:r>
          </a:p>
        </p:txBody>
      </p:sp>
    </p:spTree>
    <p:extLst>
      <p:ext uri="{BB962C8B-B14F-4D97-AF65-F5344CB8AC3E}">
        <p14:creationId xmlns:p14="http://schemas.microsoft.com/office/powerpoint/2010/main" val="366330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9B82-1F7F-2B46-A033-796EA982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Tandem MS (MS/MS or MS</a:t>
            </a:r>
            <a:r>
              <a:rPr lang="en-CA" baseline="30000" dirty="0"/>
              <a:t>2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EB4C6-E8AA-7776-C0CB-1CFD567E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Used to determine the proteomic composition of the sample</a:t>
            </a:r>
          </a:p>
          <a:p>
            <a:endParaRPr lang="en-CA" dirty="0"/>
          </a:p>
          <a:p>
            <a:r>
              <a:rPr lang="en-CA" dirty="0"/>
              <a:t>Can even find mutations, PTMs, and non-protein molecules </a:t>
            </a:r>
          </a:p>
          <a:p>
            <a:endParaRPr lang="en-CA" dirty="0"/>
          </a:p>
          <a:p>
            <a:r>
              <a:rPr lang="en-CA" dirty="0"/>
              <a:t>Limited to isotopic or barcode multiplexing</a:t>
            </a:r>
          </a:p>
        </p:txBody>
      </p:sp>
    </p:spTree>
    <p:extLst>
      <p:ext uri="{BB962C8B-B14F-4D97-AF65-F5344CB8AC3E}">
        <p14:creationId xmlns:p14="http://schemas.microsoft.com/office/powerpoint/2010/main" val="56568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7FCB8A-5A65-EAD0-3BF2-6BF6E4A4C3C6}"/>
              </a:ext>
            </a:extLst>
          </p:cNvPr>
          <p:cNvSpPr/>
          <p:nvPr/>
        </p:nvSpPr>
        <p:spPr>
          <a:xfrm>
            <a:off x="6052455" y="2712592"/>
            <a:ext cx="2884714" cy="3696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488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BA7D-1594-EE6B-6BB6-BD748EA0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Affinity-based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CF15-8D40-7ADE-D955-2B04194DB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3279321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Olink</a:t>
            </a:r>
            <a:endParaRPr lang="en-US" dirty="0"/>
          </a:p>
          <a:p>
            <a:r>
              <a:rPr lang="en-US" dirty="0"/>
              <a:t>Antibody-based</a:t>
            </a:r>
          </a:p>
          <a:p>
            <a:r>
              <a:rPr lang="en-US" dirty="0"/>
              <a:t>PEA -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05E06D-E7C6-89B9-7FEF-EACECEC597AF}"/>
              </a:ext>
            </a:extLst>
          </p:cNvPr>
          <p:cNvCxnSpPr>
            <a:stCxn id="2" idx="2"/>
          </p:cNvCxnSpPr>
          <p:nvPr/>
        </p:nvCxnSpPr>
        <p:spPr>
          <a:xfrm>
            <a:off x="4572000" y="1690688"/>
            <a:ext cx="0" cy="4372655"/>
          </a:xfrm>
          <a:prstGeom prst="line">
            <a:avLst/>
          </a:prstGeom>
          <a:ln w="12700">
            <a:solidFill>
              <a:schemeClr val="tx1"/>
            </a:solidFill>
            <a:headEnd w="sm" len="sm"/>
            <a:tailEnd w="sm" len="lg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391D53-D949-059E-D8F0-58BCC288F37E}"/>
              </a:ext>
            </a:extLst>
          </p:cNvPr>
          <p:cNvSpPr txBox="1">
            <a:spLocks/>
          </p:cNvSpPr>
          <p:nvPr/>
        </p:nvSpPr>
        <p:spPr>
          <a:xfrm>
            <a:off x="4776107" y="1825627"/>
            <a:ext cx="3279321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Somalogic</a:t>
            </a:r>
            <a:endParaRPr lang="en-US" dirty="0"/>
          </a:p>
          <a:p>
            <a:r>
              <a:rPr lang="en-US" dirty="0"/>
              <a:t>Aptamer-based</a:t>
            </a:r>
          </a:p>
          <a:p>
            <a:r>
              <a:rPr lang="en-US" dirty="0" err="1"/>
              <a:t>SOMAmer</a:t>
            </a:r>
            <a:r>
              <a:rPr lang="en-US" dirty="0"/>
              <a:t> - system</a:t>
            </a:r>
          </a:p>
        </p:txBody>
      </p:sp>
      <p:pic>
        <p:nvPicPr>
          <p:cNvPr id="9" name="Picture 8" descr="A blue molecule structure&#10;&#10;Description automatically generated with medium confidence">
            <a:extLst>
              <a:ext uri="{FF2B5EF4-FFF2-40B4-BE49-F238E27FC236}">
                <a16:creationId xmlns:a16="http://schemas.microsoft.com/office/drawing/2014/main" id="{1F88C5A6-CD16-18E3-0418-BBC12E17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85947"/>
            <a:ext cx="3152346" cy="2491015"/>
          </a:xfrm>
          <a:prstGeom prst="rect">
            <a:avLst/>
          </a:prstGeom>
        </p:spPr>
      </p:pic>
      <p:pic>
        <p:nvPicPr>
          <p:cNvPr id="11" name="Picture 10" descr="A structure of a molecule&#10;&#10;Description automatically generated">
            <a:extLst>
              <a:ext uri="{FF2B5EF4-FFF2-40B4-BE49-F238E27FC236}">
                <a16:creationId xmlns:a16="http://schemas.microsoft.com/office/drawing/2014/main" id="{2B557F04-30E8-1663-37D2-B5A70D5B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393" y="3685947"/>
            <a:ext cx="3670300" cy="2400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4CCC08-5C95-DC4A-9B7A-5651DC9E5B95}"/>
              </a:ext>
            </a:extLst>
          </p:cNvPr>
          <p:cNvSpPr txBox="1"/>
          <p:nvPr/>
        </p:nvSpPr>
        <p:spPr>
          <a:xfrm>
            <a:off x="-1" y="6368144"/>
            <a:ext cx="445225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Images from </a:t>
            </a:r>
            <a:r>
              <a:rPr lang="en-CA" dirty="0" err="1"/>
              <a:t>Somalogic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884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12D43-9137-DB7C-570B-E48AB2308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4887" y="5357337"/>
            <a:ext cx="3224152" cy="12663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1800" dirty="0"/>
              <a:t>Location: 550 Sherbrooke Street, Montreal, Quebec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2A9C4-6F5B-9A18-012E-5626D25E3582}"/>
              </a:ext>
            </a:extLst>
          </p:cNvPr>
          <p:cNvSpPr txBox="1"/>
          <p:nvPr/>
        </p:nvSpPr>
        <p:spPr>
          <a:xfrm>
            <a:off x="1179181" y="1488185"/>
            <a:ext cx="67929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800" u="sng">
                <a:latin typeface="Helvetica" pitchFamily="2" charset="0"/>
              </a:rPr>
              <a:t>Mission statement:</a:t>
            </a:r>
            <a:r>
              <a:rPr lang="en-CA" sz="1800">
                <a:latin typeface="Helvetica" pitchFamily="2" charset="0"/>
              </a:rPr>
              <a:t> d</a:t>
            </a:r>
            <a:r>
              <a:rPr lang="en-CA" sz="1800" b="0" i="0">
                <a:solidFill>
                  <a:srgbClr val="000000"/>
                </a:solidFill>
                <a:effectLst/>
                <a:latin typeface="Helvetica" pitchFamily="2" charset="0"/>
                <a:cs typeface="Calibri"/>
              </a:rPr>
              <a:t>eliver quality workshops designed to help biomedical researchers develop the skills they need to succeed.</a:t>
            </a:r>
            <a:endParaRPr lang="en-CA" sz="1800">
              <a:latin typeface="Helvetica" pitchFamily="2" charset="0"/>
              <a:cs typeface="Calibri"/>
            </a:endParaRPr>
          </a:p>
        </p:txBody>
      </p:sp>
      <p:pic>
        <p:nvPicPr>
          <p:cNvPr id="10" name="Picture 9" descr="A logo with a letter m&#10;&#10;Description automatically generated">
            <a:extLst>
              <a:ext uri="{FF2B5EF4-FFF2-40B4-BE49-F238E27FC236}">
                <a16:creationId xmlns:a16="http://schemas.microsoft.com/office/drawing/2014/main" id="{E494228A-9E5D-1800-FDEC-76055661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83" y="123976"/>
            <a:ext cx="3995634" cy="964279"/>
          </a:xfrm>
          <a:prstGeom prst="rect">
            <a:avLst/>
          </a:prstGeom>
        </p:spPr>
      </p:pic>
      <p:pic>
        <p:nvPicPr>
          <p:cNvPr id="12" name="Picture 11" descr="A qr code with black squares&#10;&#10;Description automatically generated">
            <a:extLst>
              <a:ext uri="{FF2B5EF4-FFF2-40B4-BE49-F238E27FC236}">
                <a16:creationId xmlns:a16="http://schemas.microsoft.com/office/drawing/2014/main" id="{333BAB40-358F-BE60-7494-578A1971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80" y="2808275"/>
            <a:ext cx="2203814" cy="2203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C1E59-2F37-F73C-4DFA-8971D19A54AE}"/>
              </a:ext>
            </a:extLst>
          </p:cNvPr>
          <p:cNvSpPr txBox="1"/>
          <p:nvPr/>
        </p:nvSpPr>
        <p:spPr>
          <a:xfrm>
            <a:off x="4373913" y="5288330"/>
            <a:ext cx="46322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800"/>
              <a:t>Scan the QR code to sign up </a:t>
            </a:r>
          </a:p>
          <a:p>
            <a:pPr algn="ctr"/>
            <a:r>
              <a:rPr lang="en-CA" sz="1800"/>
              <a:t>for our </a:t>
            </a:r>
            <a:r>
              <a:rPr lang="en-CA" sz="1800" b="1"/>
              <a:t>mailing list</a:t>
            </a:r>
            <a:endParaRPr lang="en-CA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D0C58-4777-B836-81EE-F027A53CFFAF}"/>
              </a:ext>
            </a:extLst>
          </p:cNvPr>
          <p:cNvSpPr txBox="1"/>
          <p:nvPr/>
        </p:nvSpPr>
        <p:spPr>
          <a:xfrm>
            <a:off x="2574183" y="6243368"/>
            <a:ext cx="4596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800"/>
              <a:t>Contact: </a:t>
            </a:r>
            <a:r>
              <a:rPr lang="en-CA" sz="1800">
                <a:hlinkClick r:id="rId4"/>
              </a:rPr>
              <a:t>workshop-micm@mcgill.ca</a:t>
            </a:r>
            <a:r>
              <a:rPr lang="en-CA" sz="1800"/>
              <a:t> </a:t>
            </a: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0D7302FE-4674-2672-DBA9-50C4E86C9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93" y="2640892"/>
            <a:ext cx="2868491" cy="23565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4269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Olink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PEA – Proximity Extension Assay</a:t>
            </a:r>
          </a:p>
          <a:p>
            <a:endParaRPr lang="en-CA" dirty="0"/>
          </a:p>
          <a:p>
            <a:r>
              <a:rPr lang="en-CA" dirty="0"/>
              <a:t>Uses two matched antibodies with complementary DNA fragments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 descr="A logo of a eye&#10;&#10;Description automatically generated with medium confidence">
            <a:extLst>
              <a:ext uri="{FF2B5EF4-FFF2-40B4-BE49-F238E27FC236}">
                <a16:creationId xmlns:a16="http://schemas.microsoft.com/office/drawing/2014/main" id="{87DFF293-B553-311B-2056-E253EC01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7429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2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8E5-DA89-C6D7-AE5B-02F7C3B7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</p:spPr>
        <p:txBody>
          <a:bodyPr anchor="ctr">
            <a:normAutofit/>
          </a:bodyPr>
          <a:lstStyle/>
          <a:p>
            <a:r>
              <a:rPr lang="en-CA" dirty="0" err="1"/>
              <a:t>Somalogic</a:t>
            </a:r>
            <a:endParaRPr lang="en-CA" dirty="0"/>
          </a:p>
        </p:txBody>
      </p:sp>
      <p:pic>
        <p:nvPicPr>
          <p:cNvPr id="5122" name="Picture 2" descr="Zoom in of magnified protein">
            <a:extLst>
              <a:ext uri="{FF2B5EF4-FFF2-40B4-BE49-F238E27FC236}">
                <a16:creationId xmlns:a16="http://schemas.microsoft.com/office/drawing/2014/main" id="{5A8B69AF-5ED3-8A4B-BE94-EE69A4626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0" t="2074" r="9090" b="2363"/>
          <a:stretch/>
        </p:blipFill>
        <p:spPr bwMode="auto">
          <a:xfrm>
            <a:off x="498022" y="1825627"/>
            <a:ext cx="3886200" cy="41583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7334-2C6E-0107-D73E-DDC9D8439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>
            <a:normAutofit/>
          </a:bodyPr>
          <a:lstStyle/>
          <a:p>
            <a:r>
              <a:rPr lang="en-CA" sz="2400" dirty="0" err="1"/>
              <a:t>SOMAmer</a:t>
            </a:r>
            <a:r>
              <a:rPr lang="en-CA" sz="2400" dirty="0"/>
              <a:t> – Slow Off-rate Modified Aptamer</a:t>
            </a:r>
          </a:p>
          <a:p>
            <a:endParaRPr lang="en-CA" sz="2400" dirty="0"/>
          </a:p>
          <a:p>
            <a:r>
              <a:rPr lang="en-CA" sz="2400" dirty="0"/>
              <a:t>Uses ssDNA with modified hydrophobic bases to form a binding reagent</a:t>
            </a:r>
          </a:p>
          <a:p>
            <a:endParaRPr lang="en-CA" sz="2400" dirty="0"/>
          </a:p>
          <a:p>
            <a:r>
              <a:rPr lang="en-CA" sz="2400" dirty="0"/>
              <a:t>Use a polyanionic competitor to wash off any sticky proteins </a:t>
            </a:r>
          </a:p>
        </p:txBody>
      </p:sp>
    </p:spTree>
    <p:extLst>
      <p:ext uri="{BB962C8B-B14F-4D97-AF65-F5344CB8AC3E}">
        <p14:creationId xmlns:p14="http://schemas.microsoft.com/office/powerpoint/2010/main" val="412644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63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61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Unbiased and very accurate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large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Not very </a:t>
            </a:r>
            <a:r>
              <a:rPr lang="en-CA" dirty="0" err="1"/>
              <a:t>scaleable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5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Unbiased and very accurate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large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Not very </a:t>
            </a:r>
            <a:r>
              <a:rPr lang="en-CA" dirty="0" err="1"/>
              <a:t>scaleable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Has a bias present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very small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And can detect very low amounts of protein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</p:spTree>
    <p:extLst>
      <p:ext uri="{BB962C8B-B14F-4D97-AF65-F5344CB8AC3E}">
        <p14:creationId xmlns:p14="http://schemas.microsoft.com/office/powerpoint/2010/main" val="173286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r>
              <a:rPr lang="en-CA" dirty="0"/>
              <a:t>If a mutation changes the binding site but not the function – we can get a different result</a:t>
            </a:r>
          </a:p>
          <a:p>
            <a:endParaRPr lang="en-CA" dirty="0"/>
          </a:p>
          <a:p>
            <a:r>
              <a:rPr lang="en-CA" dirty="0"/>
              <a:t>If a mutation changes the function but not the binding or expression level – we get a different result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0513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8125"/>
            <a:ext cx="7886700" cy="4351335"/>
          </a:xfrm>
        </p:spPr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r>
              <a:rPr lang="en-CA" dirty="0"/>
              <a:t>If a mutation changes the binding site but not the function – we can get a different result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E9CB96-C282-B0C2-6E8B-8338D1615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0" b="78730"/>
          <a:stretch/>
        </p:blipFill>
        <p:spPr bwMode="auto">
          <a:xfrm>
            <a:off x="5908221" y="4021081"/>
            <a:ext cx="1371600" cy="21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08FDFDD-0AD4-0FA9-3D31-07341113B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9" r="19025" b="78181"/>
          <a:stretch/>
        </p:blipFill>
        <p:spPr bwMode="auto">
          <a:xfrm>
            <a:off x="2209799" y="4021081"/>
            <a:ext cx="2950029" cy="218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981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7886700" cy="4667250"/>
          </a:xfrm>
        </p:spPr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pPr marL="0" indent="0">
              <a:buNone/>
            </a:pP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  <a:p>
            <a:r>
              <a:rPr lang="en-CA" dirty="0"/>
              <a:t>If a mutation changes the function but not the binding or expression level – we get a different result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close-up of a structure&#10;&#10;Description automatically generated">
            <a:extLst>
              <a:ext uri="{FF2B5EF4-FFF2-40B4-BE49-F238E27FC236}">
                <a16:creationId xmlns:a16="http://schemas.microsoft.com/office/drawing/2014/main" id="{A7B434DC-C1C9-C3BA-6932-3545767C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085" y="2539330"/>
            <a:ext cx="3976914" cy="24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97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0A39-78E1-E9DB-7F2B-68F7A04BC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0ADD-284F-900F-DA6B-5499CE4F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6B5F24-6CDC-8EDB-BF69-50B705AE29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115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995930-83EE-7F6D-C760-9A74DB844619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CB575577-4F62-A169-1D2D-C41131A1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39B6F-A348-BB0A-51AE-661856206CEB}"/>
              </a:ext>
            </a:extLst>
          </p:cNvPr>
          <p:cNvSpPr txBox="1"/>
          <p:nvPr/>
        </p:nvSpPr>
        <p:spPr>
          <a:xfrm>
            <a:off x="468086" y="4984952"/>
            <a:ext cx="8104414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 will be partnering with the Canadian Bioinformatics Hub and </a:t>
            </a:r>
            <a:r>
              <a:rPr lang="en-CA" dirty="0" err="1"/>
              <a:t>bioinformatics.ca</a:t>
            </a:r>
            <a:r>
              <a:rPr lang="en-CA" dirty="0"/>
              <a:t> for an Intro to R bootcamp!</a:t>
            </a:r>
          </a:p>
        </p:txBody>
      </p:sp>
    </p:spTree>
    <p:extLst>
      <p:ext uri="{BB962C8B-B14F-4D97-AF65-F5344CB8AC3E}">
        <p14:creationId xmlns:p14="http://schemas.microsoft.com/office/powerpoint/2010/main" val="85618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D03B-B24C-6917-1A97-09F6C6C7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Somalogic’s</a:t>
            </a:r>
            <a:r>
              <a:rPr lang="en-CA" dirty="0"/>
              <a:t>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A6C3-42BB-891C-9150-5119133BB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Comes in the .</a:t>
            </a:r>
            <a:r>
              <a:rPr lang="en-CA" dirty="0" err="1"/>
              <a:t>adat</a:t>
            </a:r>
            <a:r>
              <a:rPr lang="en-CA" dirty="0"/>
              <a:t> format</a:t>
            </a:r>
          </a:p>
          <a:p>
            <a:endParaRPr lang="en-CA" dirty="0"/>
          </a:p>
          <a:p>
            <a:r>
              <a:rPr lang="en-CA" dirty="0"/>
              <a:t>Tab-delimited format</a:t>
            </a:r>
          </a:p>
          <a:p>
            <a:endParaRPr lang="en-CA" dirty="0"/>
          </a:p>
          <a:p>
            <a:r>
              <a:rPr lang="en-CA" dirty="0"/>
              <a:t>Constructed to be flexible and self-describing</a:t>
            </a:r>
          </a:p>
          <a:p>
            <a:endParaRPr lang="en-CA" dirty="0"/>
          </a:p>
          <a:p>
            <a:r>
              <a:rPr lang="en-CA" dirty="0"/>
              <a:t>They have the following four sections</a:t>
            </a:r>
          </a:p>
          <a:p>
            <a:pPr lvl="1"/>
            <a:r>
              <a:rPr lang="en-CA" dirty="0"/>
              <a:t>Header</a:t>
            </a:r>
          </a:p>
          <a:p>
            <a:pPr lvl="1"/>
            <a:r>
              <a:rPr lang="en-CA" dirty="0"/>
              <a:t>Column Data</a:t>
            </a:r>
          </a:p>
          <a:p>
            <a:pPr lvl="1"/>
            <a:r>
              <a:rPr lang="en-CA" dirty="0"/>
              <a:t>Row Data</a:t>
            </a:r>
          </a:p>
          <a:p>
            <a:pPr lvl="1"/>
            <a:r>
              <a:rPr lang="en-CA" dirty="0"/>
              <a:t>Table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6019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D03B-B24C-6917-1A97-09F6C6C7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A6C3-42BB-891C-9150-5119133BB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>
            <a:normAutofit/>
          </a:bodyPr>
          <a:lstStyle/>
          <a:p>
            <a:r>
              <a:rPr lang="en-CA" dirty="0"/>
              <a:t>Contains all of the study information</a:t>
            </a:r>
          </a:p>
          <a:p>
            <a:pPr lvl="1"/>
            <a:r>
              <a:rPr lang="en-CA" dirty="0"/>
              <a:t>ADAT ID</a:t>
            </a:r>
          </a:p>
          <a:p>
            <a:pPr lvl="1"/>
            <a:r>
              <a:rPr lang="en-CA" dirty="0"/>
              <a:t>Version</a:t>
            </a:r>
          </a:p>
          <a:p>
            <a:pPr lvl="1"/>
            <a:r>
              <a:rPr lang="en-CA" dirty="0"/>
              <a:t>Assay Type</a:t>
            </a:r>
          </a:p>
          <a:p>
            <a:pPr lvl="1"/>
            <a:r>
              <a:rPr lang="en-CA" dirty="0"/>
              <a:t>Creation Date</a:t>
            </a:r>
          </a:p>
          <a:p>
            <a:pPr lvl="1"/>
            <a:r>
              <a:rPr lang="en-CA" dirty="0"/>
              <a:t>Technician Name</a:t>
            </a:r>
          </a:p>
          <a:p>
            <a:pPr lvl="1"/>
            <a:r>
              <a:rPr lang="en-CA" dirty="0"/>
              <a:t>Run Information</a:t>
            </a:r>
          </a:p>
          <a:p>
            <a:pPr lvl="1"/>
            <a:r>
              <a:rPr lang="en-CA" dirty="0"/>
              <a:t>Calibrator Info</a:t>
            </a:r>
          </a:p>
          <a:p>
            <a:pPr lvl="1"/>
            <a:r>
              <a:rPr lang="en-CA" dirty="0"/>
              <a:t>Normalization Info</a:t>
            </a:r>
          </a:p>
          <a:p>
            <a:pPr lvl="1"/>
            <a:r>
              <a:rPr lang="en-CA" dirty="0"/>
              <a:t>Data processing steps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1856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Column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/>
          <a:lstStyle/>
          <a:p>
            <a:r>
              <a:rPr lang="en-CA" dirty="0"/>
              <a:t>Name associated with the </a:t>
            </a:r>
            <a:r>
              <a:rPr lang="en-CA" dirty="0" err="1"/>
              <a:t>SOMAmer</a:t>
            </a:r>
            <a:r>
              <a:rPr lang="en-CA" dirty="0"/>
              <a:t> </a:t>
            </a:r>
          </a:p>
          <a:p>
            <a:r>
              <a:rPr lang="en-CA" dirty="0"/>
              <a:t>Sequence ID</a:t>
            </a:r>
          </a:p>
          <a:p>
            <a:r>
              <a:rPr lang="en-CA" dirty="0" err="1"/>
              <a:t>SomaID</a:t>
            </a:r>
            <a:endParaRPr lang="en-CA" dirty="0"/>
          </a:p>
          <a:p>
            <a:r>
              <a:rPr lang="en-CA" dirty="0"/>
              <a:t>Target Name</a:t>
            </a:r>
          </a:p>
          <a:p>
            <a:r>
              <a:rPr lang="en-CA" dirty="0" err="1"/>
              <a:t>UniProt</a:t>
            </a:r>
            <a:r>
              <a:rPr lang="en-CA" dirty="0"/>
              <a:t>/</a:t>
            </a:r>
            <a:r>
              <a:rPr lang="en-CA" dirty="0" err="1"/>
              <a:t>EntrezGeneID</a:t>
            </a:r>
            <a:endParaRPr lang="en-CA" dirty="0"/>
          </a:p>
          <a:p>
            <a:r>
              <a:rPr lang="en-CA" dirty="0"/>
              <a:t>Organism</a:t>
            </a:r>
          </a:p>
          <a:p>
            <a:r>
              <a:rPr lang="en-CA" dirty="0"/>
              <a:t>Dilution</a:t>
            </a:r>
          </a:p>
          <a:p>
            <a:r>
              <a:rPr lang="en-CA" dirty="0"/>
              <a:t>Calibration/Reference</a:t>
            </a:r>
          </a:p>
        </p:txBody>
      </p:sp>
    </p:spTree>
    <p:extLst>
      <p:ext uri="{BB962C8B-B14F-4D97-AF65-F5344CB8AC3E}">
        <p14:creationId xmlns:p14="http://schemas.microsoft.com/office/powerpoint/2010/main" val="47943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Row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/>
          <a:lstStyle/>
          <a:p>
            <a:r>
              <a:rPr lang="en-CA" dirty="0"/>
              <a:t>Name associated with the sample tested </a:t>
            </a:r>
          </a:p>
          <a:p>
            <a:r>
              <a:rPr lang="en-CA" dirty="0"/>
              <a:t>Plate ID and Run Date</a:t>
            </a:r>
          </a:p>
          <a:p>
            <a:r>
              <a:rPr lang="en-CA" dirty="0"/>
              <a:t>Plate &amp; Slide Position</a:t>
            </a:r>
          </a:p>
          <a:p>
            <a:r>
              <a:rPr lang="en-CA" dirty="0"/>
              <a:t>Sample ID &amp; Type</a:t>
            </a:r>
          </a:p>
          <a:p>
            <a:r>
              <a:rPr lang="en-CA" dirty="0"/>
              <a:t>Normalisation Scale</a:t>
            </a:r>
          </a:p>
          <a:p>
            <a:r>
              <a:rPr lang="en-CA" dirty="0"/>
              <a:t>ANML Fraction</a:t>
            </a:r>
          </a:p>
          <a:p>
            <a:r>
              <a:rPr lang="en-CA" dirty="0"/>
              <a:t>Other Notes</a:t>
            </a:r>
          </a:p>
        </p:txBody>
      </p:sp>
    </p:spTree>
    <p:extLst>
      <p:ext uri="{BB962C8B-B14F-4D97-AF65-F5344CB8AC3E}">
        <p14:creationId xmlns:p14="http://schemas.microsoft.com/office/powerpoint/2010/main" val="131102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/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41200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3F408-6191-F9EA-1B59-A6E0AB5EB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305315"/>
              </p:ext>
            </p:extLst>
          </p:nvPr>
        </p:nvGraphicFramePr>
        <p:xfrm>
          <a:off x="869145" y="881057"/>
          <a:ext cx="7405710" cy="752520"/>
        </p:xfrm>
        <a:graphic>
          <a:graphicData uri="http://schemas.openxmlformats.org/drawingml/2006/table">
            <a:tbl>
              <a:tblPr/>
              <a:tblGrid>
                <a:gridCol w="284835">
                  <a:extLst>
                    <a:ext uri="{9D8B030D-6E8A-4147-A177-3AD203B41FA5}">
                      <a16:colId xmlns:a16="http://schemas.microsoft.com/office/drawing/2014/main" val="126994186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3026597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5237323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6018877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45889030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785511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0634571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1932043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5745453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4945509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23974015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8402569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695642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60993428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876400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901862472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91664271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1386083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1756153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7284262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91487498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38187882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45034966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59052249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77397860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05469689"/>
                    </a:ext>
                  </a:extLst>
                </a:gridCol>
              </a:tblGrid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10000-28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10001-7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10003-15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10006-25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10008-43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10010-10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10011-65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10012-5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10013-34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10014-31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10015-119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10021-1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10022-207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10023-32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10024-44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10025-1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10030-8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10034-16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10035-6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10036-201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10037-98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10039-32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10040-63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10041-3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10042-8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684875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SeqIdVersion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51828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SomaId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SL002564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SL014669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SL007803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SL014924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SL004071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SL008018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SL006373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SL007389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SL019252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SL025986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SL005262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SL007662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SL007226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SL015131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39658"/>
                  </a:ext>
                </a:extLst>
              </a:tr>
              <a:tr h="255346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TargetFullName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Beta-crystallin 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RAF proto-oncogene serine/threonine-protein kinase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ETS domain-containing protein Elk-1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Guanylyl cyclase-activating protein 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Beclin-1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Inositol polyphosphate 5-phosphatase OCRL-1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 pointed domain-containing Ets transcription factor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SNAI2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Voltage-gated potassium channel subunit beta-2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polymerase eta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Vitamin D3 receptor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4-hydroxy-2-oxoglutarate aldolase,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Dihydrolipoyl dehydrogenase,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Adenine DNA glycosylase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Dual specificity protein phosphatase 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fingers and homeoboxes protein 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Sialic acid-binding Ig-like lectin 12:Ig-like V-type 2 domain, Isoform long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nucleoside phosphorylase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 protein 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Hepatocyte nuclear factor 4-alpha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Serine/threonine-protein kinase 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055522"/>
                  </a:ext>
                </a:extLst>
              </a:tr>
              <a:tr h="74303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CRBB2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c-Raf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ZNF41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ELK1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GUC1A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BECN1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OCRL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SPDEF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SLUG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KCAB2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VDR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HOGA1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DLDH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MutY homolog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ZHX3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SIG12:Ig-like V-type 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PNP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P73L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HNF4A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0992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UniProt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P43320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P04049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P51814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P19419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P43080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Q14457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Q01968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O95238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O43623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Q13303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Q9Y253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P11473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Q86XE5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P09622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Q9UIF7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Q13115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Q9H4I2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Q96PQ1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P00491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Q9H3D4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P41235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Q96BR1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899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940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26302"/>
              </p:ext>
            </p:extLst>
          </p:nvPr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30998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3F408-6191-F9EA-1B59-A6E0AB5EB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984436"/>
              </p:ext>
            </p:extLst>
          </p:nvPr>
        </p:nvGraphicFramePr>
        <p:xfrm>
          <a:off x="869145" y="881057"/>
          <a:ext cx="7405710" cy="752520"/>
        </p:xfrm>
        <a:graphic>
          <a:graphicData uri="http://schemas.openxmlformats.org/drawingml/2006/table">
            <a:tbl>
              <a:tblPr/>
              <a:tblGrid>
                <a:gridCol w="284835">
                  <a:extLst>
                    <a:ext uri="{9D8B030D-6E8A-4147-A177-3AD203B41FA5}">
                      <a16:colId xmlns:a16="http://schemas.microsoft.com/office/drawing/2014/main" val="126994186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3026597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5237323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6018877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45889030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785511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0634571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1932043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5745453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4945509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23974015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8402569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695642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60993428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876400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901862472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91664271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1386083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1756153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7284262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91487498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38187882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45034966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59052249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77397860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05469689"/>
                    </a:ext>
                  </a:extLst>
                </a:gridCol>
              </a:tblGrid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10000-28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10001-7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10003-15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10006-25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10008-43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10010-10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10011-65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10012-5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10013-34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10014-31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10015-119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10021-1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10022-207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10023-32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10024-44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10025-1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10030-8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10034-16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10035-6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10036-201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10037-98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10039-32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10040-63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10041-3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10042-8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684875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SeqIdVersion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51828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SomaId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SL002564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SL014669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SL007803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SL014924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SL004071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SL008018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SL006373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SL007389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SL019252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SL025986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SL005262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SL007662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SL007226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SL015131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39658"/>
                  </a:ext>
                </a:extLst>
              </a:tr>
              <a:tr h="255346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TargetFullName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Beta-crystallin 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RAF proto-oncogene serine/threonine-protein kinase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ETS domain-containing protein Elk-1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Guanylyl cyclase-activating protein 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Beclin-1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Inositol polyphosphate 5-phosphatase OCRL-1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 pointed domain-containing Ets transcription factor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SNAI2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Voltage-gated potassium channel subunit beta-2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polymerase eta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Vitamin D3 receptor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4-hydroxy-2-oxoglutarate aldolase,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Dihydrolipoyl dehydrogenase,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Adenine DNA glycosylase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Dual specificity protein phosphatase 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fingers and homeoboxes protein 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Sialic acid-binding Ig-like lectin 12:Ig-like V-type 2 domain, Isoform long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nucleoside phosphorylase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 protein 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Hepatocyte nuclear factor 4-alpha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Serine/threonine-protein kinase 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55522"/>
                  </a:ext>
                </a:extLst>
              </a:tr>
              <a:tr h="74303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CRBB2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c-Raf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ZNF41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ELK1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GUC1A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BECN1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OCRL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SPDEF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SLUG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KCAB2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VDR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HOGA1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DLDH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MutY homolog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ZHX3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SIG12:Ig-like V-type 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PNP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P73L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HNF4A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10992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UniProt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P43320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P04049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P51814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P19419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P43080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Q14457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Q01968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O95238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O43623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Q13303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Q9Y253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P11473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Q86XE5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P09622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Q9UIF7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Q13115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Q9H4I2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Q96PQ1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P00491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Q9H3D4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P41235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Q96BR1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89923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76FC43-337B-BBCD-F455-B28E6A60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5" y="2624177"/>
            <a:ext cx="20091635" cy="220182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D0DD20-8293-C60B-FBC5-9524AAEE8DD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16559" y="1257317"/>
            <a:ext cx="252586" cy="13668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A95EB3-E1D1-8521-6CEE-1A1110D1793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8274855" y="1257317"/>
            <a:ext cx="594633" cy="13668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75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/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53436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90601B0-5F2B-9980-B433-BC61279491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950685" y="681027"/>
            <a:ext cx="7416800" cy="8128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F75796-226A-E8ED-7BCF-5CCC66A1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84" y="-3929743"/>
            <a:ext cx="3837004" cy="18044289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F823EC-1290-ABBC-BD4D-E6394F801468}"/>
              </a:ext>
            </a:extLst>
          </p:cNvPr>
          <p:cNvCxnSpPr/>
          <p:nvPr/>
        </p:nvCxnSpPr>
        <p:spPr>
          <a:xfrm flipV="1">
            <a:off x="391886" y="1087427"/>
            <a:ext cx="2120098" cy="738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910350-7E09-B68C-F5F5-237B891E4CE5}"/>
              </a:ext>
            </a:extLst>
          </p:cNvPr>
          <p:cNvCxnSpPr>
            <a:cxnSpLocks/>
          </p:cNvCxnSpPr>
          <p:nvPr/>
        </p:nvCxnSpPr>
        <p:spPr>
          <a:xfrm>
            <a:off x="391886" y="6176965"/>
            <a:ext cx="2120098" cy="59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934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1A0E-599A-D925-8DC7-081EE8F1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Check it out in 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6F631-5211-D746-3942-A222B07AF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924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AA72-1F9D-DD57-586C-663A87CD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BABC7-1C53-9C4E-9A82-272AAE7C4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/>
          <a:lstStyle/>
          <a:p>
            <a:r>
              <a:rPr lang="en-CA" dirty="0"/>
              <a:t>Hybridization normalization</a:t>
            </a:r>
          </a:p>
          <a:p>
            <a:r>
              <a:rPr lang="en-CA" dirty="0"/>
              <a:t>Intraplate median signal normalization</a:t>
            </a:r>
          </a:p>
          <a:p>
            <a:r>
              <a:rPr lang="en-CA" dirty="0"/>
              <a:t>Plate scaling</a:t>
            </a:r>
          </a:p>
          <a:p>
            <a:r>
              <a:rPr lang="en-CA" dirty="0"/>
              <a:t>Calibration</a:t>
            </a:r>
          </a:p>
          <a:p>
            <a:r>
              <a:rPr lang="en-CA" dirty="0"/>
              <a:t>ANML – Adaptive Normalization by 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178437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0CA7-6720-4345-CD4F-AE64E927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ANML – Adaptive Normalization by Maximum Likelihood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3182D-B62D-B2D3-FC70-196E46AC2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9181" y="1825627"/>
            <a:ext cx="3886200" cy="4351335"/>
          </a:xfrm>
        </p:spPr>
        <p:txBody>
          <a:bodyPr>
            <a:normAutofit fontScale="92500"/>
          </a:bodyPr>
          <a:lstStyle/>
          <a:p>
            <a:r>
              <a:rPr lang="en-CA" dirty="0" err="1"/>
              <a:t>Somalogic</a:t>
            </a:r>
            <a:r>
              <a:rPr lang="en-CA" dirty="0"/>
              <a:t> has a healthy US population reference</a:t>
            </a:r>
          </a:p>
          <a:p>
            <a:endParaRPr lang="en-CA" dirty="0"/>
          </a:p>
          <a:p>
            <a:r>
              <a:rPr lang="en-CA" dirty="0"/>
              <a:t>Analytes that are more than 2 SD from baseline are removed from scaling</a:t>
            </a:r>
          </a:p>
          <a:p>
            <a:endParaRPr lang="en-CA" dirty="0"/>
          </a:p>
          <a:p>
            <a:r>
              <a:rPr lang="en-CA" dirty="0"/>
              <a:t>Able to normalize samples over different times and sources</a:t>
            </a:r>
          </a:p>
        </p:txBody>
      </p:sp>
      <p:pic>
        <p:nvPicPr>
          <p:cNvPr id="15" name="Content Placeholder 14" descr="A diagram of a test&#10;&#10;Description automatically generated">
            <a:extLst>
              <a:ext uri="{FF2B5EF4-FFF2-40B4-BE49-F238E27FC236}">
                <a16:creationId xmlns:a16="http://schemas.microsoft.com/office/drawing/2014/main" id="{E2D8CFC7-B0A6-04F3-C9E4-244CC7483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00812"/>
            <a:ext cx="4909181" cy="3600964"/>
          </a:xfrm>
        </p:spPr>
      </p:pic>
    </p:spTree>
    <p:extLst>
      <p:ext uri="{BB962C8B-B14F-4D97-AF65-F5344CB8AC3E}">
        <p14:creationId xmlns:p14="http://schemas.microsoft.com/office/powerpoint/2010/main" val="275957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DB54-4DF0-083D-B995-6A791D04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C0CB34-9511-4E13-759E-CF27D196205D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D843B301-5D97-7D2E-CEB4-6E5949CDA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pic>
        <p:nvPicPr>
          <p:cNvPr id="7" name="Picture 6" descr="A screenshot of a course outline&#10;&#10;AI-generated content may be incorrect.">
            <a:extLst>
              <a:ext uri="{FF2B5EF4-FFF2-40B4-BE49-F238E27FC236}">
                <a16:creationId xmlns:a16="http://schemas.microsoft.com/office/drawing/2014/main" id="{20D0B478-25E9-9D5A-1E80-8F49DF19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085012"/>
            <a:ext cx="5255400" cy="459740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49944D-61FC-3D00-F194-93F26CBAB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6858"/>
            <a:ext cx="4473517" cy="20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21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FAD9-FFCE-1D74-13F8-393685F2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seq.10000.28?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FD515-3F78-D1C5-1ADD-DCBF18483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7886700" cy="4351335"/>
          </a:xfrm>
        </p:spPr>
        <p:txBody>
          <a:bodyPr/>
          <a:lstStyle/>
          <a:p>
            <a:r>
              <a:rPr lang="en-CA" dirty="0"/>
              <a:t>Go to: https://</a:t>
            </a:r>
            <a:r>
              <a:rPr lang="en-CA" dirty="0" err="1"/>
              <a:t>menu.somalogic.com</a:t>
            </a:r>
            <a:r>
              <a:rPr lang="en-CA" dirty="0"/>
              <a:t>/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What sequence is lactase?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9AB088-F459-8350-9513-ACAFDA5A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497"/>
            <a:ext cx="9144000" cy="25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0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509B-88C5-39A4-8112-45D73880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 let’s look at </a:t>
            </a:r>
            <a:r>
              <a:rPr lang="en-CA" dirty="0" err="1"/>
              <a:t>Olink’s</a:t>
            </a:r>
            <a:r>
              <a:rPr lang="en-CA" dirty="0"/>
              <a:t> data!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3F4C9-5A25-9FCD-43B1-36F37B72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825627"/>
            <a:ext cx="7886700" cy="4351335"/>
          </a:xfrm>
        </p:spPr>
        <p:txBody>
          <a:bodyPr/>
          <a:lstStyle/>
          <a:p>
            <a:r>
              <a:rPr lang="en-CA" dirty="0"/>
              <a:t>Much simpler, comes in a csv format</a:t>
            </a:r>
          </a:p>
          <a:p>
            <a:r>
              <a:rPr lang="en-CA" dirty="0"/>
              <a:t>NPX is </a:t>
            </a:r>
            <a:r>
              <a:rPr lang="en-CA" i="1" dirty="0"/>
              <a:t>normalized protein expression </a:t>
            </a:r>
            <a:r>
              <a:rPr lang="en-CA" dirty="0"/>
              <a:t>- higher NPX means more protein</a:t>
            </a:r>
          </a:p>
          <a:p>
            <a:r>
              <a:rPr lang="en-CA" dirty="0"/>
              <a:t>Many times, the Uniprot info is given to you already!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7124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FB951-F40B-7149-68EB-487FB8A6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1C91-DA05-7A87-1394-2AB0267C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0BE1C1-C8E5-0284-C461-69209AC352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278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DB320-43DB-C236-68AC-5ECDD73D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0D25-331B-BF0F-020C-D2C8FC54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Testing!</a:t>
            </a:r>
          </a:p>
        </p:txBody>
      </p:sp>
    </p:spTree>
    <p:extLst>
      <p:ext uri="{BB962C8B-B14F-4D97-AF65-F5344CB8AC3E}">
        <p14:creationId xmlns:p14="http://schemas.microsoft.com/office/powerpoint/2010/main" val="3504841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3A6D-9C65-D3FF-DE58-6B2C0F5B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association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95DC-F986-4764-73C3-DCC8E4A64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Is there a relationship between two variables?</a:t>
            </a:r>
          </a:p>
          <a:p>
            <a:endParaRPr lang="en-CA" dirty="0"/>
          </a:p>
          <a:p>
            <a:r>
              <a:rPr lang="en-CA" dirty="0"/>
              <a:t>What are the different types of variables?</a:t>
            </a:r>
          </a:p>
        </p:txBody>
      </p:sp>
    </p:spTree>
    <p:extLst>
      <p:ext uri="{BB962C8B-B14F-4D97-AF65-F5344CB8AC3E}">
        <p14:creationId xmlns:p14="http://schemas.microsoft.com/office/powerpoint/2010/main" val="1308251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17407-158E-433E-7317-BA1373BDA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98B1-CD03-5254-9FAF-BAED0D61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association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9FF6-BA56-24B7-D167-4DB0EB52E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Is there a relationship between two variables?</a:t>
            </a:r>
          </a:p>
          <a:p>
            <a:endParaRPr lang="en-CA" dirty="0"/>
          </a:p>
          <a:p>
            <a:r>
              <a:rPr lang="en-CA" dirty="0"/>
              <a:t>What are the different types of variables?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94EF4E-32CB-B1E8-3781-D499FB2A39F9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705203"/>
          <a:ext cx="60960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263881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62667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09315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Categorical (Discrete)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61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Example (Phenotype)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Sex, Illness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Age, BMI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4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Example (Proteomics)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High/Low, Quartiles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Scaled Proteomics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6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89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5CE9-A3D4-3D94-8538-99C38E64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different types of association tests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5E6E2-C71B-5AC2-2BEE-4C2E2F24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Correlation</a:t>
            </a:r>
          </a:p>
          <a:p>
            <a:pPr lvl="1"/>
            <a:r>
              <a:rPr lang="en-CA" dirty="0"/>
              <a:t>Useful for comparing two sets of continuous variables</a:t>
            </a:r>
          </a:p>
          <a:p>
            <a:pPr lvl="1"/>
            <a:endParaRPr lang="en-CA" dirty="0"/>
          </a:p>
          <a:p>
            <a:r>
              <a:rPr lang="en-CA" dirty="0"/>
              <a:t>Chi–square test</a:t>
            </a:r>
          </a:p>
          <a:p>
            <a:pPr lvl="1"/>
            <a:r>
              <a:rPr lang="en-CA" dirty="0"/>
              <a:t>Useful for comparing two sets of categorical variables</a:t>
            </a:r>
          </a:p>
          <a:p>
            <a:pPr lvl="1"/>
            <a:endParaRPr lang="en-CA" dirty="0"/>
          </a:p>
          <a:p>
            <a:r>
              <a:rPr lang="en-CA" dirty="0"/>
              <a:t>Student’s t-test</a:t>
            </a:r>
          </a:p>
          <a:p>
            <a:pPr lvl="1"/>
            <a:r>
              <a:rPr lang="en-CA" dirty="0"/>
              <a:t>Useful for comparing a continuous variable split by a categorical one</a:t>
            </a:r>
          </a:p>
        </p:txBody>
      </p:sp>
    </p:spTree>
    <p:extLst>
      <p:ext uri="{BB962C8B-B14F-4D97-AF65-F5344CB8AC3E}">
        <p14:creationId xmlns:p14="http://schemas.microsoft.com/office/powerpoint/2010/main" val="1595708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F1B6-32EE-0A6B-EF0F-AACCBC42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some of them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6DDC-3D93-EC84-9AE3-AF3CA5463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 back 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717927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2300-000C-0727-9FFE-9FAB421C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Regression!</a:t>
            </a:r>
          </a:p>
        </p:txBody>
      </p:sp>
      <p:pic>
        <p:nvPicPr>
          <p:cNvPr id="2050" name="Picture 2" descr="Example of Linear Regression in Real Life - GeeksforGeeks">
            <a:extLst>
              <a:ext uri="{FF2B5EF4-FFF2-40B4-BE49-F238E27FC236}">
                <a16:creationId xmlns:a16="http://schemas.microsoft.com/office/drawing/2014/main" id="{B1D32A5D-CDA3-D895-AEDF-D73B55D41A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43037"/>
            <a:ext cx="7800778" cy="489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956D6-3F15-DD72-8DA7-FADB35AF3390}"/>
              </a:ext>
            </a:extLst>
          </p:cNvPr>
          <p:cNvSpPr txBox="1"/>
          <p:nvPr/>
        </p:nvSpPr>
        <p:spPr>
          <a:xfrm>
            <a:off x="0" y="6492877"/>
            <a:ext cx="5686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www.geeksforgeeks.org</a:t>
            </a:r>
            <a:r>
              <a:rPr lang="en-CA" sz="1200" dirty="0"/>
              <a:t>/machine-learning/linear-regression-real-life-examples/</a:t>
            </a:r>
          </a:p>
        </p:txBody>
      </p:sp>
    </p:spTree>
    <p:extLst>
      <p:ext uri="{BB962C8B-B14F-4D97-AF65-F5344CB8AC3E}">
        <p14:creationId xmlns:p14="http://schemas.microsoft.com/office/powerpoint/2010/main" val="3903737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26EE-7984-5F3A-7439-642E19C9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65123"/>
            <a:ext cx="8829674" cy="1325565"/>
          </a:xfrm>
        </p:spPr>
        <p:txBody>
          <a:bodyPr>
            <a:normAutofit/>
          </a:bodyPr>
          <a:lstStyle/>
          <a:p>
            <a:r>
              <a:rPr lang="en-CA" sz="3200" dirty="0"/>
              <a:t>We can even use linear regression on a binary outcome!</a:t>
            </a:r>
          </a:p>
        </p:txBody>
      </p:sp>
      <p:pic>
        <p:nvPicPr>
          <p:cNvPr id="4" name="Picture 2" descr="Regression Modelling for Biostatistics 1 - 6 Interaction and Collinearity">
            <a:extLst>
              <a:ext uri="{FF2B5EF4-FFF2-40B4-BE49-F238E27FC236}">
                <a16:creationId xmlns:a16="http://schemas.microsoft.com/office/drawing/2014/main" id="{6E23E4AB-5A09-6E2E-345C-D42DBDAB8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35"/>
          <a:stretch>
            <a:fillRect/>
          </a:stretch>
        </p:blipFill>
        <p:spPr bwMode="auto">
          <a:xfrm>
            <a:off x="3468688" y="1474706"/>
            <a:ext cx="2235200" cy="50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071EFE-EF52-337E-762C-9238363E6A43}"/>
              </a:ext>
            </a:extLst>
          </p:cNvPr>
          <p:cNvSpPr txBox="1"/>
          <p:nvPr/>
        </p:nvSpPr>
        <p:spPr>
          <a:xfrm>
            <a:off x="0" y="6492877"/>
            <a:ext cx="571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bookdown.org</a:t>
            </a:r>
            <a:r>
              <a:rPr lang="en-CA" sz="1200" dirty="0"/>
              <a:t>/</a:t>
            </a:r>
            <a:r>
              <a:rPr lang="en-CA" sz="1200" dirty="0" err="1"/>
              <a:t>stephane_heritier</a:t>
            </a:r>
            <a:r>
              <a:rPr lang="en-CA" sz="1200" dirty="0"/>
              <a:t>/RM1TEST/006-interaction_collinearity.html</a:t>
            </a:r>
          </a:p>
        </p:txBody>
      </p:sp>
    </p:spTree>
    <p:extLst>
      <p:ext uri="{BB962C8B-B14F-4D97-AF65-F5344CB8AC3E}">
        <p14:creationId xmlns:p14="http://schemas.microsoft.com/office/powerpoint/2010/main" val="143457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6159F-8295-F863-C3C2-CE185926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D1607-AC16-AF4E-E85C-795DB6118EED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2A9F94F5-258B-85EE-1E5F-600FD04F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pic>
        <p:nvPicPr>
          <p:cNvPr id="7" name="Picture 6" descr="A screenshot of a course outline&#10;&#10;AI-generated content may be incorrect.">
            <a:extLst>
              <a:ext uri="{FF2B5EF4-FFF2-40B4-BE49-F238E27FC236}">
                <a16:creationId xmlns:a16="http://schemas.microsoft.com/office/drawing/2014/main" id="{4ECC7749-A1D4-7839-1E17-8D8FFCAA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085012"/>
            <a:ext cx="5255400" cy="459740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DD9A8C-1836-C428-B111-A82B04B31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6858"/>
            <a:ext cx="4473517" cy="2008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A6AD1-07B5-22B4-5FF3-5D555BB2D95D}"/>
              </a:ext>
            </a:extLst>
          </p:cNvPr>
          <p:cNvSpPr/>
          <p:nvPr/>
        </p:nvSpPr>
        <p:spPr>
          <a:xfrm>
            <a:off x="1300162" y="3076408"/>
            <a:ext cx="6543675" cy="26146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An RNA-seq bootcamp is also in the works for the fall semester</a:t>
            </a:r>
          </a:p>
        </p:txBody>
      </p:sp>
    </p:spTree>
    <p:extLst>
      <p:ext uri="{BB962C8B-B14F-4D97-AF65-F5344CB8AC3E}">
        <p14:creationId xmlns:p14="http://schemas.microsoft.com/office/powerpoint/2010/main" val="590349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9B24-71A2-90AC-88DB-01699A87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out some basic linear regressions!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881-0FC9-5127-AFA0-333576D6E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087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8C739-D938-808D-855C-58995317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8B76-F99D-88CB-96D8-49F79D15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covariates?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4AC1-AC74-8329-253C-802742A90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Covariates are any variable that is possibly predictive of our outcome</a:t>
            </a:r>
          </a:p>
          <a:p>
            <a:endParaRPr lang="en-CA" dirty="0"/>
          </a:p>
          <a:p>
            <a:r>
              <a:rPr lang="en-CA" dirty="0"/>
              <a:t>They can also be confounders, mediators, or colliders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4BE09-EE3A-0E97-7194-25113DEFBCFD}"/>
              </a:ext>
            </a:extLst>
          </p:cNvPr>
          <p:cNvSpPr/>
          <p:nvPr/>
        </p:nvSpPr>
        <p:spPr>
          <a:xfrm>
            <a:off x="1283152" y="5284332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Exposure</a:t>
            </a:r>
          </a:p>
          <a:p>
            <a:pPr algn="ctr"/>
            <a:r>
              <a:rPr lang="en-CA" dirty="0"/>
              <a:t>(Heart Medication)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B4DC5-0FEF-2752-4FF0-E41C237FB5F1}"/>
              </a:ext>
            </a:extLst>
          </p:cNvPr>
          <p:cNvSpPr/>
          <p:nvPr/>
        </p:nvSpPr>
        <p:spPr>
          <a:xfrm>
            <a:off x="6030685" y="520337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Outcome</a:t>
            </a:r>
          </a:p>
          <a:p>
            <a:pPr algn="ctr"/>
            <a:r>
              <a:rPr lang="en-CA" dirty="0"/>
              <a:t>(Heart Disease)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27486-6CEB-2776-0270-F4E855A02B52}"/>
              </a:ext>
            </a:extLst>
          </p:cNvPr>
          <p:cNvSpPr/>
          <p:nvPr/>
        </p:nvSpPr>
        <p:spPr>
          <a:xfrm>
            <a:off x="3793671" y="379299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Confounder</a:t>
            </a:r>
          </a:p>
          <a:p>
            <a:pPr algn="ctr"/>
            <a:r>
              <a:rPr lang="en-CA" dirty="0"/>
              <a:t>(Smoking Status)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BBDEC0-D98B-824F-E2B1-9E4EA2171820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50329" y="4239305"/>
            <a:ext cx="1458685" cy="96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B09EF-EAD7-E5D3-FB0A-40FFB5DC1D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061481" y="4239305"/>
            <a:ext cx="1732190" cy="10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71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3D1D9-E331-2101-965A-7E216EB63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573A-C927-F37A-6790-15A40EEF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covariates?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5B1D7-CD61-03F2-041F-E23F1376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Covariates are any variable that is possibly predictive of our outcome</a:t>
            </a:r>
          </a:p>
          <a:p>
            <a:endParaRPr lang="en-CA" dirty="0"/>
          </a:p>
          <a:p>
            <a:r>
              <a:rPr lang="en-CA" dirty="0"/>
              <a:t>They can also be confounders, mediators, or colliders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1FA0C-D3F7-9715-00DA-64497186D163}"/>
              </a:ext>
            </a:extLst>
          </p:cNvPr>
          <p:cNvSpPr/>
          <p:nvPr/>
        </p:nvSpPr>
        <p:spPr>
          <a:xfrm>
            <a:off x="1283152" y="5284332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Exposure</a:t>
            </a:r>
          </a:p>
          <a:p>
            <a:pPr algn="ctr"/>
            <a:r>
              <a:rPr lang="en-CA" dirty="0"/>
              <a:t>(Heart Medication)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1E4F81-024B-903A-E74C-E62085ABEFEB}"/>
              </a:ext>
            </a:extLst>
          </p:cNvPr>
          <p:cNvSpPr/>
          <p:nvPr/>
        </p:nvSpPr>
        <p:spPr>
          <a:xfrm>
            <a:off x="6030685" y="520337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Outcome</a:t>
            </a:r>
          </a:p>
          <a:p>
            <a:pPr algn="ctr"/>
            <a:r>
              <a:rPr lang="en-CA" dirty="0"/>
              <a:t>(Heart Disease)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9780C0-3F34-9417-ED9A-BEA41CA95F74}"/>
              </a:ext>
            </a:extLst>
          </p:cNvPr>
          <p:cNvSpPr/>
          <p:nvPr/>
        </p:nvSpPr>
        <p:spPr>
          <a:xfrm>
            <a:off x="3793671" y="379299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Confounder</a:t>
            </a:r>
          </a:p>
          <a:p>
            <a:pPr algn="ctr"/>
            <a:r>
              <a:rPr lang="en-CA" dirty="0"/>
              <a:t>(Smoking Status)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8645E8-C3F5-2BC0-5069-AF1150BAE9C4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50329" y="4239305"/>
            <a:ext cx="1458685" cy="96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20772C-7555-A543-A980-599664A834C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061481" y="4239305"/>
            <a:ext cx="1732190" cy="10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B6EC14B-56DF-D707-CD62-AD480B42091E}"/>
              </a:ext>
            </a:extLst>
          </p:cNvPr>
          <p:cNvSpPr/>
          <p:nvPr/>
        </p:nvSpPr>
        <p:spPr>
          <a:xfrm>
            <a:off x="1283152" y="2046514"/>
            <a:ext cx="6826705" cy="303711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could be its own entire workshop; for our purposes, we are going to deal with them in a simple way, but for the more complex problems, talk to a statistician!</a:t>
            </a:r>
          </a:p>
        </p:txBody>
      </p:sp>
    </p:spTree>
    <p:extLst>
      <p:ext uri="{BB962C8B-B14F-4D97-AF65-F5344CB8AC3E}">
        <p14:creationId xmlns:p14="http://schemas.microsoft.com/office/powerpoint/2010/main" val="757605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2FE1-0B4C-8791-194D-D8C55CEB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a covariate?</a:t>
            </a:r>
          </a:p>
        </p:txBody>
      </p:sp>
      <p:pic>
        <p:nvPicPr>
          <p:cNvPr id="3074" name="Picture 2" descr="Regression Modelling for Biostatistics 1 - 6 Interaction and Collinearity">
            <a:extLst>
              <a:ext uri="{FF2B5EF4-FFF2-40B4-BE49-F238E27FC236}">
                <a16:creationId xmlns:a16="http://schemas.microsoft.com/office/drawing/2014/main" id="{A19EF67E-EF17-8D0C-6E2F-B58D6E927F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474706"/>
            <a:ext cx="6356350" cy="50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D6E0F-1F74-49F9-7780-ABE7A3A666D4}"/>
              </a:ext>
            </a:extLst>
          </p:cNvPr>
          <p:cNvSpPr txBox="1"/>
          <p:nvPr/>
        </p:nvSpPr>
        <p:spPr>
          <a:xfrm>
            <a:off x="0" y="6492877"/>
            <a:ext cx="571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bookdown.org</a:t>
            </a:r>
            <a:r>
              <a:rPr lang="en-CA" sz="1200" dirty="0"/>
              <a:t>/</a:t>
            </a:r>
            <a:r>
              <a:rPr lang="en-CA" sz="1200" dirty="0" err="1"/>
              <a:t>stephane_heritier</a:t>
            </a:r>
            <a:r>
              <a:rPr lang="en-CA" sz="1200" dirty="0"/>
              <a:t>/RM1TEST/006-interaction_collinearity.html</a:t>
            </a:r>
          </a:p>
        </p:txBody>
      </p:sp>
    </p:spTree>
    <p:extLst>
      <p:ext uri="{BB962C8B-B14F-4D97-AF65-F5344CB8AC3E}">
        <p14:creationId xmlns:p14="http://schemas.microsoft.com/office/powerpoint/2010/main" val="4144194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29F7-27C7-4714-204E-14FB7A00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</p:spTree>
    <p:extLst>
      <p:ext uri="{BB962C8B-B14F-4D97-AF65-F5344CB8AC3E}">
        <p14:creationId xmlns:p14="http://schemas.microsoft.com/office/powerpoint/2010/main" val="556498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2835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Significant!</a:t>
            </a:r>
          </a:p>
          <a:p>
            <a:pPr marL="0" indent="0">
              <a:buNone/>
            </a:pPr>
            <a:endParaRPr lang="en-CA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CA" dirty="0">
                <a:sym typeface="Wingdings" pitchFamily="2" charset="2"/>
              </a:rPr>
              <a:t>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5722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But what does it actually mean?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3438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But what does it actually mean?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0.04 means that 4% of the time this result came from random chance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3910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If you have one or two p-values…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too bad, 0.05 is arbitrary anyways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Although you should keep in mind what 0.05 actually means.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297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469F5-1CB1-A0C5-A0AB-8C0E16D7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BB53-9B9C-129F-A1E3-EEB13FE2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A27F0F-8C8C-6393-22F8-096F6A0FF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732647"/>
              </p:ext>
            </p:extLst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740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If you have one or two p-values…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too bad, 0.05 is arbitrary anyways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Although you should keep in mind what 0.05 actually means.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Would you trust a parachute if you were told that 1 out of every 20 didn’t open?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6353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4D2-0EA7-6D2A-6A4F-A43C15F4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happens when we test multiple comparisons?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CF3F8-6882-D544-E290-24CCCD0BB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How do we control for this type of error?</a:t>
            </a:r>
          </a:p>
          <a:p>
            <a:endParaRPr lang="en-CA" dirty="0"/>
          </a:p>
          <a:p>
            <a:r>
              <a:rPr lang="en-CA" dirty="0"/>
              <a:t>Do you want to make sure you limit the number of False Positives?</a:t>
            </a:r>
          </a:p>
          <a:p>
            <a:endParaRPr lang="en-CA" dirty="0"/>
          </a:p>
          <a:p>
            <a:r>
              <a:rPr lang="en-CA" dirty="0"/>
              <a:t>Or are you more worried about False Negatives?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661875-9402-1071-A816-87F092BB1BF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7" y="2585977"/>
            <a:ext cx="4302363" cy="29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91713-B42B-0293-E016-DDAA3899CA74}"/>
              </a:ext>
            </a:extLst>
          </p:cNvPr>
          <p:cNvSpPr txBox="1"/>
          <p:nvPr/>
        </p:nvSpPr>
        <p:spPr>
          <a:xfrm>
            <a:off x="555171" y="6270171"/>
            <a:ext cx="286649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Lee &amp; Lee</a:t>
            </a:r>
            <a:r>
              <a:rPr lang="en-CA" dirty="0">
                <a:sym typeface="Wingdings" pitchFamily="2" charset="2"/>
              </a:rPr>
              <a:t> (PMID:30157585)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934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4798-4590-B1AD-2464-AECB717B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8D32-0E6E-4B6B-B345-BE83559E56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u="sng" dirty="0"/>
              <a:t>Type I Error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Also known as alpha (⍺)</a:t>
            </a:r>
          </a:p>
          <a:p>
            <a:endParaRPr lang="en-CA" dirty="0"/>
          </a:p>
          <a:p>
            <a:r>
              <a:rPr lang="en-CA" dirty="0"/>
              <a:t>Number of False Positives</a:t>
            </a:r>
          </a:p>
          <a:p>
            <a:endParaRPr lang="en-CA" dirty="0"/>
          </a:p>
          <a:p>
            <a:r>
              <a:rPr lang="en-CA" dirty="0"/>
              <a:t>You say something is significant when it is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E6F28-1338-596A-8ADE-656C9B7182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u="sng" dirty="0"/>
              <a:t>Type II Error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Also known as beta (β)</a:t>
            </a:r>
          </a:p>
          <a:p>
            <a:endParaRPr lang="en-CA" dirty="0"/>
          </a:p>
          <a:p>
            <a:r>
              <a:rPr lang="en-CA" dirty="0"/>
              <a:t>Number of False Negatives</a:t>
            </a:r>
          </a:p>
          <a:p>
            <a:endParaRPr lang="en-CA" dirty="0"/>
          </a:p>
          <a:p>
            <a:r>
              <a:rPr lang="en-CA" dirty="0"/>
              <a:t>You say something is not significant when it is</a:t>
            </a:r>
          </a:p>
        </p:txBody>
      </p:sp>
    </p:spTree>
    <p:extLst>
      <p:ext uri="{BB962C8B-B14F-4D97-AF65-F5344CB8AC3E}">
        <p14:creationId xmlns:p14="http://schemas.microsoft.com/office/powerpoint/2010/main" val="2443577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Bonferroni Correction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Arguably the “simplest” correction</a:t>
            </a:r>
          </a:p>
          <a:p>
            <a:endParaRPr lang="en-CA" dirty="0"/>
          </a:p>
          <a:p>
            <a:r>
              <a:rPr lang="en-CA" dirty="0"/>
              <a:t>You divide your significance (0.05) by the number of tests</a:t>
            </a:r>
          </a:p>
          <a:p>
            <a:endParaRPr lang="en-CA" dirty="0"/>
          </a:p>
          <a:p>
            <a:r>
              <a:rPr lang="en-CA" dirty="0"/>
              <a:t>There is also an R function – </a:t>
            </a:r>
            <a:r>
              <a:rPr lang="en-CA" dirty="0" err="1"/>
              <a:t>p.adjust</a:t>
            </a:r>
            <a:r>
              <a:rPr lang="en-CA" dirty="0"/>
              <a:t>(p, method = “</a:t>
            </a:r>
            <a:r>
              <a:rPr lang="en-CA" dirty="0" err="1">
                <a:latin typeface="inherit"/>
              </a:rPr>
              <a:t>b</a:t>
            </a:r>
            <a:r>
              <a:rPr lang="en-CA" dirty="0" err="1">
                <a:effectLst/>
                <a:latin typeface="inherit"/>
              </a:rPr>
              <a:t>onferroni</a:t>
            </a:r>
            <a:r>
              <a:rPr lang="en-CA" dirty="0">
                <a:effectLst/>
                <a:latin typeface="inherit"/>
              </a:rPr>
              <a:t>”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If you have 100 tests, your new “minimum” p-value is 0.05/100 = 0.0005</a:t>
            </a:r>
          </a:p>
          <a:p>
            <a:endParaRPr lang="en-CA" dirty="0"/>
          </a:p>
          <a:p>
            <a:r>
              <a:rPr lang="en-CA" dirty="0"/>
              <a:t>Controls for Family Wise Error Rate – the chance of making 1 or more type I errors</a:t>
            </a:r>
          </a:p>
        </p:txBody>
      </p:sp>
    </p:spTree>
    <p:extLst>
      <p:ext uri="{BB962C8B-B14F-4D97-AF65-F5344CB8AC3E}">
        <p14:creationId xmlns:p14="http://schemas.microsoft.com/office/powerpoint/2010/main" val="1184979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One of the main assumptions is: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Each test is independent to one another</a:t>
            </a:r>
            <a:br>
              <a:rPr lang="en-CA" dirty="0"/>
            </a:br>
            <a:br>
              <a:rPr lang="en-CA" dirty="0"/>
            </a:br>
            <a:r>
              <a:rPr lang="en-CA" dirty="0"/>
              <a:t>Let’s say you are looking at interleukin responses in a sample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0028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31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257B45-5795-25ED-6E59-E52A7246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947" t="88120" r="16552"/>
          <a:stretch/>
        </p:blipFill>
        <p:spPr>
          <a:xfrm>
            <a:off x="772886" y="2228372"/>
            <a:ext cx="7402287" cy="240125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72241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4E27-3087-1DCA-DB73-2E73C79E2C8D}"/>
              </a:ext>
            </a:extLst>
          </p:cNvPr>
          <p:cNvSpPr/>
          <p:nvPr/>
        </p:nvSpPr>
        <p:spPr>
          <a:xfrm>
            <a:off x="598714" y="2590800"/>
            <a:ext cx="8164286" cy="228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/>
              <a:t>When a correlation or association exists between tests, you increase the chance of a type II error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0696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 err="1"/>
              <a:t>Benjamini</a:t>
            </a:r>
            <a:r>
              <a:rPr lang="en-CA" dirty="0"/>
              <a:t>–Hochberg Procedure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Sometimes just called “FDR” – False Discovery Rate</a:t>
            </a:r>
          </a:p>
          <a:p>
            <a:endParaRPr lang="en-CA" dirty="0"/>
          </a:p>
          <a:p>
            <a:r>
              <a:rPr lang="en-CA" dirty="0"/>
              <a:t>Allows for a certain percentage of False Positives while limiting the number of False Negatives</a:t>
            </a:r>
          </a:p>
          <a:p>
            <a:endParaRPr lang="en-CA" dirty="0"/>
          </a:p>
          <a:p>
            <a:r>
              <a:rPr lang="en-CA" dirty="0"/>
              <a:t>Sorts the p-values in ascending order and reject the null hypothesis for the top “k” p-values</a:t>
            </a:r>
          </a:p>
          <a:p>
            <a:endParaRPr lang="en-CA" dirty="0"/>
          </a:p>
          <a:p>
            <a:r>
              <a:rPr lang="en-CA" dirty="0"/>
              <a:t>“k” is determined by a critical value - (</a:t>
            </a:r>
            <a:r>
              <a:rPr lang="en-CA" dirty="0" err="1"/>
              <a:t>i</a:t>
            </a:r>
            <a:r>
              <a:rPr lang="en-CA" dirty="0"/>
              <a:t>/m)Q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3814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3000" dirty="0" err="1"/>
              <a:t>Benjamini</a:t>
            </a:r>
            <a:r>
              <a:rPr lang="en-CA" sz="3000" dirty="0"/>
              <a:t>–Hochberg Procedure</a:t>
            </a:r>
          </a:p>
          <a:p>
            <a:pPr marL="0" indent="0">
              <a:buNone/>
            </a:pPr>
            <a:endParaRPr lang="en-CA" sz="3000" dirty="0"/>
          </a:p>
          <a:p>
            <a:r>
              <a:rPr lang="en-CA" sz="3000" dirty="0"/>
              <a:t>R has a built in function – </a:t>
            </a:r>
            <a:r>
              <a:rPr lang="en-CA" sz="3000" dirty="0" err="1"/>
              <a:t>p.adjust</a:t>
            </a:r>
            <a:r>
              <a:rPr lang="en-CA" sz="3000" dirty="0"/>
              <a:t>(p, method = “BH”)</a:t>
            </a:r>
          </a:p>
          <a:p>
            <a:endParaRPr lang="en-CA" sz="3000" dirty="0"/>
          </a:p>
          <a:p>
            <a:r>
              <a:rPr lang="en-CA" sz="3000" dirty="0"/>
              <a:t>BH allows for positive dependence between your comparisons</a:t>
            </a:r>
          </a:p>
          <a:p>
            <a:endParaRPr lang="en-CA" sz="3000" dirty="0"/>
          </a:p>
          <a:p>
            <a:r>
              <a:rPr lang="en-CA" sz="3000" dirty="0"/>
              <a:t>If your dataset has a lot of negative dependence – look into other comparisons</a:t>
            </a:r>
          </a:p>
          <a:p>
            <a:endParaRPr lang="en-CA" dirty="0"/>
          </a:p>
          <a:p>
            <a:r>
              <a:rPr lang="en-CA" sz="2200" dirty="0"/>
              <a:t>A really interesting </a:t>
            </a:r>
            <a:r>
              <a:rPr lang="en-CA" sz="2200" dirty="0" err="1"/>
              <a:t>arxiv</a:t>
            </a:r>
            <a:r>
              <a:rPr lang="en-CA" sz="2200" dirty="0"/>
              <a:t> paper claims that using BH with negative dependence only inflates FDR by a constant factor</a:t>
            </a:r>
          </a:p>
        </p:txBody>
      </p:sp>
    </p:spTree>
    <p:extLst>
      <p:ext uri="{BB962C8B-B14F-4D97-AF65-F5344CB8AC3E}">
        <p14:creationId xmlns:p14="http://schemas.microsoft.com/office/powerpoint/2010/main" val="219819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F7CA-38F8-D8EF-41B3-1ADEF785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first!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311EE-88E6-9EDD-BAAA-F0866277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Does everyone have </a:t>
            </a:r>
            <a:r>
              <a:rPr lang="en-CA" dirty="0" err="1"/>
              <a:t>Rstudio</a:t>
            </a:r>
            <a:r>
              <a:rPr lang="en-CA" dirty="0"/>
              <a:t> working and R working?</a:t>
            </a:r>
          </a:p>
          <a:p>
            <a:endParaRPr lang="en-CA" dirty="0"/>
          </a:p>
          <a:p>
            <a:r>
              <a:rPr lang="en-CA" dirty="0"/>
              <a:t>Can you access the </a:t>
            </a:r>
            <a:r>
              <a:rPr lang="en-CA" dirty="0" err="1"/>
              <a:t>Rmarkdown</a:t>
            </a:r>
            <a:r>
              <a:rPr lang="en-CA" dirty="0"/>
              <a:t> (.</a:t>
            </a:r>
            <a:r>
              <a:rPr lang="en-CA" dirty="0" err="1"/>
              <a:t>Rmd</a:t>
            </a:r>
            <a:r>
              <a:rPr lang="en-CA" dirty="0"/>
              <a:t>) file?</a:t>
            </a:r>
          </a:p>
          <a:p>
            <a:endParaRPr lang="en-CA" dirty="0"/>
          </a:p>
          <a:p>
            <a:r>
              <a:rPr lang="en-CA" dirty="0"/>
              <a:t>Can you access the data files associated with this workshop?</a:t>
            </a:r>
          </a:p>
        </p:txBody>
      </p:sp>
    </p:spTree>
    <p:extLst>
      <p:ext uri="{BB962C8B-B14F-4D97-AF65-F5344CB8AC3E}">
        <p14:creationId xmlns:p14="http://schemas.microsoft.com/office/powerpoint/2010/main" val="2655008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0BB5-4518-2D24-099F-8758C817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MC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8B33-9CB1-BB33-D4D3-8B9C24F22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Bonferroni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Simple</a:t>
            </a:r>
          </a:p>
          <a:p>
            <a:endParaRPr lang="en-CA" dirty="0"/>
          </a:p>
          <a:p>
            <a:r>
              <a:rPr lang="en-CA" dirty="0"/>
              <a:t>Very Conservative</a:t>
            </a:r>
          </a:p>
          <a:p>
            <a:endParaRPr lang="en-CA" dirty="0"/>
          </a:p>
          <a:p>
            <a:r>
              <a:rPr lang="en-CA" dirty="0"/>
              <a:t>Corrects for Family Wise Error Rate (FWER)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C0D6-9362-7AA0-43D6-891424BC8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Benjamini</a:t>
            </a:r>
            <a:r>
              <a:rPr lang="en-CA" dirty="0"/>
              <a:t>–Hochberg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Harder to calculate</a:t>
            </a:r>
          </a:p>
          <a:p>
            <a:endParaRPr lang="en-CA" dirty="0"/>
          </a:p>
          <a:p>
            <a:r>
              <a:rPr lang="en-CA" dirty="0"/>
              <a:t>Gives you more power</a:t>
            </a:r>
          </a:p>
          <a:p>
            <a:endParaRPr lang="en-CA" dirty="0"/>
          </a:p>
          <a:p>
            <a:r>
              <a:rPr lang="en-CA" dirty="0"/>
              <a:t>Corrects for False Discovery Rate (FDR)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8935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D5204-EC9D-99FC-DE28-31ABA3DD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3EDF-6468-951C-3CE4-3192A1D3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E303C0-554B-48BD-1F0F-90E8E503E4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441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C0B4-CDF7-30F2-EF82-D246CF26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Protein Quantitative Trait Loci</a:t>
            </a:r>
          </a:p>
        </p:txBody>
      </p:sp>
    </p:spTree>
    <p:extLst>
      <p:ext uri="{BB962C8B-B14F-4D97-AF65-F5344CB8AC3E}">
        <p14:creationId xmlns:p14="http://schemas.microsoft.com/office/powerpoint/2010/main" val="31670919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6FE5-5B05-1559-61F6-3967939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</a:t>
            </a:r>
            <a:r>
              <a:rPr lang="en-CA" dirty="0" err="1"/>
              <a:t>pQTL</a:t>
            </a:r>
            <a:r>
              <a:rPr lang="en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DF4E-B364-5247-4D1B-0332A59A8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locus or spot on the genome that has an impact (increases or decreases) on a quantitative trait</a:t>
            </a:r>
          </a:p>
          <a:p>
            <a:pPr lvl="1"/>
            <a:r>
              <a:rPr lang="en-CA" dirty="0"/>
              <a:t>In this case, protein levels</a:t>
            </a:r>
          </a:p>
          <a:p>
            <a:endParaRPr lang="en-CA" dirty="0"/>
          </a:p>
          <a:p>
            <a:r>
              <a:rPr lang="en-CA" dirty="0"/>
              <a:t>There are two types of </a:t>
            </a:r>
            <a:r>
              <a:rPr lang="en-CA" dirty="0" err="1"/>
              <a:t>pQTLs</a:t>
            </a:r>
            <a:r>
              <a:rPr lang="en-CA" dirty="0"/>
              <a:t>: cis and trans</a:t>
            </a:r>
          </a:p>
        </p:txBody>
      </p:sp>
    </p:spTree>
    <p:extLst>
      <p:ext uri="{BB962C8B-B14F-4D97-AF65-F5344CB8AC3E}">
        <p14:creationId xmlns:p14="http://schemas.microsoft.com/office/powerpoint/2010/main" val="353378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48AC-B95C-0B32-2627-1AB48FF7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1" y="1131094"/>
            <a:ext cx="8292929" cy="994172"/>
          </a:xfrm>
        </p:spPr>
        <p:txBody>
          <a:bodyPr>
            <a:normAutofit fontScale="90000"/>
          </a:bodyPr>
          <a:lstStyle/>
          <a:p>
            <a:r>
              <a:rPr lang="en-CA" dirty="0"/>
              <a:t>What is a protein quantitative trait locus (</a:t>
            </a:r>
            <a:r>
              <a:rPr lang="en-CA" dirty="0" err="1"/>
              <a:t>pQTL</a:t>
            </a:r>
            <a:r>
              <a:rPr lang="en-CA" dirty="0"/>
              <a:t>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37E4A-DA44-69B3-8F67-1D614B93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F752A9-974D-FC49-BCC2-0ABFC0D28B55}" type="slidenum">
              <a:rPr lang="en-CA" smtClean="0"/>
              <a:pPr/>
              <a:t>74</a:t>
            </a:fld>
            <a:endParaRPr lang="en-US" dirty="0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A670CE12-D5FC-A5EE-1ADF-A806885B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" y="2546949"/>
            <a:ext cx="3144458" cy="331996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DF6242-A152-F419-BC3D-ACC2ECCF5612}"/>
              </a:ext>
            </a:extLst>
          </p:cNvPr>
          <p:cNvCxnSpPr/>
          <p:nvPr/>
        </p:nvCxnSpPr>
        <p:spPr>
          <a:xfrm>
            <a:off x="3726180" y="3280410"/>
            <a:ext cx="27203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EB012C9-9AB7-1622-8B8E-E2768B43DF29}"/>
              </a:ext>
            </a:extLst>
          </p:cNvPr>
          <p:cNvSpPr/>
          <p:nvPr/>
        </p:nvSpPr>
        <p:spPr>
          <a:xfrm>
            <a:off x="4171950" y="3028950"/>
            <a:ext cx="1897380" cy="537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Gene 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415D93-5010-C848-B9AA-35646D4029F1}"/>
              </a:ext>
            </a:extLst>
          </p:cNvPr>
          <p:cNvCxnSpPr/>
          <p:nvPr/>
        </p:nvCxnSpPr>
        <p:spPr>
          <a:xfrm flipV="1">
            <a:off x="4560570" y="3657600"/>
            <a:ext cx="0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F722B4-6907-9D7E-938A-46A833C0E1DE}"/>
              </a:ext>
            </a:extLst>
          </p:cNvPr>
          <p:cNvSpPr txBox="1"/>
          <p:nvPr/>
        </p:nvSpPr>
        <p:spPr>
          <a:xfrm>
            <a:off x="4368699" y="4046220"/>
            <a:ext cx="43794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A/T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82A821-F862-BA0A-3808-2E6E8DED95ED}"/>
              </a:ext>
            </a:extLst>
          </p:cNvPr>
          <p:cNvSpPr/>
          <p:nvPr/>
        </p:nvSpPr>
        <p:spPr>
          <a:xfrm>
            <a:off x="6669119" y="2937510"/>
            <a:ext cx="1603058" cy="628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Protein X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771ED87E-FE98-D494-1C66-EDE6B87CABC7}"/>
              </a:ext>
            </a:extLst>
          </p:cNvPr>
          <p:cNvSpPr/>
          <p:nvPr/>
        </p:nvSpPr>
        <p:spPr>
          <a:xfrm rot="10800000">
            <a:off x="8515350" y="4545711"/>
            <a:ext cx="217170" cy="7315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D761BA-5C48-802B-AEB2-751AFF61392C}"/>
              </a:ext>
            </a:extLst>
          </p:cNvPr>
          <p:cNvSpPr txBox="1"/>
          <p:nvPr/>
        </p:nvSpPr>
        <p:spPr>
          <a:xfrm>
            <a:off x="6069331" y="2554979"/>
            <a:ext cx="78502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Cis </a:t>
            </a:r>
            <a:r>
              <a:rPr lang="en-CA" sz="1351" dirty="0" err="1"/>
              <a:t>pQTL</a:t>
            </a:r>
            <a:endParaRPr lang="en-CA" sz="135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8135C6-F097-EACC-9AE3-EF6B8073D4C6}"/>
              </a:ext>
            </a:extLst>
          </p:cNvPr>
          <p:cNvSpPr txBox="1"/>
          <p:nvPr/>
        </p:nvSpPr>
        <p:spPr>
          <a:xfrm>
            <a:off x="5994189" y="4186749"/>
            <a:ext cx="958276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Trans </a:t>
            </a:r>
            <a:r>
              <a:rPr lang="en-CA" sz="1351" dirty="0" err="1"/>
              <a:t>pQTL</a:t>
            </a:r>
            <a:endParaRPr lang="en-CA" sz="135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83C821-2496-C904-C6C8-228CC7AAFB70}"/>
              </a:ext>
            </a:extLst>
          </p:cNvPr>
          <p:cNvCxnSpPr/>
          <p:nvPr/>
        </p:nvCxnSpPr>
        <p:spPr>
          <a:xfrm>
            <a:off x="3726180" y="4991481"/>
            <a:ext cx="27203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F5DA1-F513-E225-4101-67FE3563FF57}"/>
              </a:ext>
            </a:extLst>
          </p:cNvPr>
          <p:cNvSpPr/>
          <p:nvPr/>
        </p:nvSpPr>
        <p:spPr>
          <a:xfrm>
            <a:off x="4171950" y="4740021"/>
            <a:ext cx="1897380" cy="537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Gene 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B842CD-908B-EE8D-BBA4-8247ADDDA6BD}"/>
              </a:ext>
            </a:extLst>
          </p:cNvPr>
          <p:cNvCxnSpPr/>
          <p:nvPr/>
        </p:nvCxnSpPr>
        <p:spPr>
          <a:xfrm flipV="1">
            <a:off x="3897630" y="5277231"/>
            <a:ext cx="0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BBD598-F72F-3E7F-1B54-AE1DEAE82CA7}"/>
              </a:ext>
            </a:extLst>
          </p:cNvPr>
          <p:cNvSpPr txBox="1"/>
          <p:nvPr/>
        </p:nvSpPr>
        <p:spPr>
          <a:xfrm>
            <a:off x="3726180" y="5589913"/>
            <a:ext cx="42088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T/C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E457B3-675D-EE71-D6ED-9FA55E2706FF}"/>
              </a:ext>
            </a:extLst>
          </p:cNvPr>
          <p:cNvSpPr/>
          <p:nvPr/>
        </p:nvSpPr>
        <p:spPr>
          <a:xfrm>
            <a:off x="6669119" y="4677156"/>
            <a:ext cx="1603058" cy="628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Protein X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E661AA3E-5526-4CB8-7732-A1374C3C3CC7}"/>
              </a:ext>
            </a:extLst>
          </p:cNvPr>
          <p:cNvSpPr/>
          <p:nvPr/>
        </p:nvSpPr>
        <p:spPr>
          <a:xfrm>
            <a:off x="8494776" y="2855189"/>
            <a:ext cx="217170" cy="7315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</p:spTree>
    <p:extLst>
      <p:ext uri="{BB962C8B-B14F-4D97-AF65-F5344CB8AC3E}">
        <p14:creationId xmlns:p14="http://schemas.microsoft.com/office/powerpoint/2010/main" val="1931367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F37D-C741-357C-A7B8-10F8C3F2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to go about finding </a:t>
            </a:r>
            <a:r>
              <a:rPr lang="en-CA" dirty="0" err="1"/>
              <a:t>pQTLs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2C13-CF62-3B28-ADE5-0FCE6A027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 need a cohort with both genetic sequencing AND proteomic information</a:t>
            </a:r>
          </a:p>
          <a:p>
            <a:endParaRPr lang="en-CA" dirty="0"/>
          </a:p>
          <a:p>
            <a:r>
              <a:rPr lang="en-CA" dirty="0"/>
              <a:t>For the purposes of this workshop, you will </a:t>
            </a:r>
            <a:r>
              <a:rPr lang="en-CA"/>
              <a:t>be provided with a fake set of </a:t>
            </a:r>
          </a:p>
        </p:txBody>
      </p:sp>
    </p:spTree>
    <p:extLst>
      <p:ext uri="{BB962C8B-B14F-4D97-AF65-F5344CB8AC3E}">
        <p14:creationId xmlns:p14="http://schemas.microsoft.com/office/powerpoint/2010/main" val="2465822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DE7B-F6E0-3F35-CA16-9CBD538B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latin typeface="Helvetica" pitchFamily="2" charset="0"/>
              </a:rPr>
              <a:t>Thank you for attending!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D7EF-C880-CBCD-398D-7E3BB5D5062C}"/>
              </a:ext>
            </a:extLst>
          </p:cNvPr>
          <p:cNvSpPr txBox="1"/>
          <p:nvPr/>
        </p:nvSpPr>
        <p:spPr>
          <a:xfrm>
            <a:off x="540553" y="5081109"/>
            <a:ext cx="22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algn="ctr"/>
            <a:r>
              <a:rPr lang="en-CA" sz="1600">
                <a:latin typeface="Helvetica" pitchFamily="2" charset="0"/>
              </a:rPr>
              <a:t>Scan the QR code to confirm you attended today’s workshop.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9A3F8-F204-0C4B-8C60-EB9078FAF391}"/>
              </a:ext>
            </a:extLst>
          </p:cNvPr>
          <p:cNvSpPr txBox="1"/>
          <p:nvPr/>
        </p:nvSpPr>
        <p:spPr>
          <a:xfrm>
            <a:off x="3555521" y="5087164"/>
            <a:ext cx="186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Fill out the feedback survey in the next 72h.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57086-E9A2-1558-824A-80776B62AF2C}"/>
              </a:ext>
            </a:extLst>
          </p:cNvPr>
          <p:cNvSpPr txBox="1"/>
          <p:nvPr/>
        </p:nvSpPr>
        <p:spPr>
          <a:xfrm>
            <a:off x="5970821" y="5081109"/>
            <a:ext cx="2695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Get recognition for this workshop on your </a:t>
            </a:r>
          </a:p>
          <a:p>
            <a:pPr algn="ctr"/>
            <a:r>
              <a:rPr lang="en-CA" sz="1600">
                <a:latin typeface="Helvetica" pitchFamily="2" charset="0"/>
              </a:rPr>
              <a:t>co-curricular record.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CD90ED-F12C-DA32-1A84-EF0356FB7921}"/>
              </a:ext>
            </a:extLst>
          </p:cNvPr>
          <p:cNvSpPr>
            <a:spLocks noChangeAspect="1"/>
          </p:cNvSpPr>
          <p:nvPr/>
        </p:nvSpPr>
        <p:spPr>
          <a:xfrm>
            <a:off x="1298705" y="1853639"/>
            <a:ext cx="720000" cy="686283"/>
          </a:xfrm>
          <a:prstGeom prst="ellipse">
            <a:avLst/>
          </a:prstGeom>
          <a:solidFill>
            <a:srgbClr val="13A89E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79FEFC-04D4-EE23-8047-B09F61F389B0}"/>
              </a:ext>
            </a:extLst>
          </p:cNvPr>
          <p:cNvSpPr>
            <a:spLocks noChangeAspect="1"/>
          </p:cNvSpPr>
          <p:nvPr/>
        </p:nvSpPr>
        <p:spPr>
          <a:xfrm>
            <a:off x="4128760" y="1853639"/>
            <a:ext cx="720000" cy="686283"/>
          </a:xfrm>
          <a:prstGeom prst="ellipse">
            <a:avLst/>
          </a:prstGeom>
          <a:solidFill>
            <a:srgbClr val="13A89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55A2CE-36C7-7C3A-E3EF-94EBD356F86C}"/>
              </a:ext>
            </a:extLst>
          </p:cNvPr>
          <p:cNvSpPr>
            <a:spLocks noChangeAspect="1"/>
          </p:cNvSpPr>
          <p:nvPr/>
        </p:nvSpPr>
        <p:spPr>
          <a:xfrm>
            <a:off x="6958815" y="1837130"/>
            <a:ext cx="720000" cy="686283"/>
          </a:xfrm>
          <a:prstGeom prst="ellipse">
            <a:avLst/>
          </a:prstGeom>
          <a:solidFill>
            <a:srgbClr val="13A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3</a:t>
            </a:r>
          </a:p>
        </p:txBody>
      </p:sp>
      <p:pic>
        <p:nvPicPr>
          <p:cNvPr id="14" name="Graphic 13" descr="Clipboard with solid fill">
            <a:extLst>
              <a:ext uri="{FF2B5EF4-FFF2-40B4-BE49-F238E27FC236}">
                <a16:creationId xmlns:a16="http://schemas.microsoft.com/office/drawing/2014/main" id="{060FE140-39DA-6155-D659-8C3C8FEDE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521" y="2880306"/>
            <a:ext cx="1866473" cy="1866473"/>
          </a:xfrm>
          <a:prstGeom prst="rect">
            <a:avLst/>
          </a:prstGeom>
        </p:spPr>
      </p:pic>
      <p:pic>
        <p:nvPicPr>
          <p:cNvPr id="1026" name="Picture 2" descr="Co-curricular record approval logo">
            <a:extLst>
              <a:ext uri="{FF2B5EF4-FFF2-40B4-BE49-F238E27FC236}">
                <a16:creationId xmlns:a16="http://schemas.microsoft.com/office/drawing/2014/main" id="{B21C3CDD-B849-1F66-A5B6-38B78BCAB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15" y="3051542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4A792CE-366A-778B-7512-0FA01D3C2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28" y="2956378"/>
            <a:ext cx="1866472" cy="18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5D29-A0A8-96BA-82B1-6E3998C08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537B-C36D-5C44-11A4-C595BFD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latin typeface="Helvetica" pitchFamily="2" charset="0"/>
              </a:rPr>
              <a:t>Thank you for attending!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779F5-E441-CD76-237E-8ACE728A5EF7}"/>
              </a:ext>
            </a:extLst>
          </p:cNvPr>
          <p:cNvSpPr txBox="1"/>
          <p:nvPr/>
        </p:nvSpPr>
        <p:spPr>
          <a:xfrm>
            <a:off x="540553" y="5081109"/>
            <a:ext cx="22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algn="ctr"/>
            <a:r>
              <a:rPr lang="en-CA" sz="1600">
                <a:latin typeface="Helvetica" pitchFamily="2" charset="0"/>
              </a:rPr>
              <a:t>Scan the QR code to confirm you attended today’s workshop.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12E00-AF0A-FE53-1ECA-E0E05C73FD96}"/>
              </a:ext>
            </a:extLst>
          </p:cNvPr>
          <p:cNvSpPr txBox="1"/>
          <p:nvPr/>
        </p:nvSpPr>
        <p:spPr>
          <a:xfrm>
            <a:off x="3555521" y="5087164"/>
            <a:ext cx="186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Fill out the feedback survey in the next 72h.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3409A-22FC-94BC-192B-CE9B3ACA4E03}"/>
              </a:ext>
            </a:extLst>
          </p:cNvPr>
          <p:cNvSpPr txBox="1"/>
          <p:nvPr/>
        </p:nvSpPr>
        <p:spPr>
          <a:xfrm>
            <a:off x="5970821" y="5081109"/>
            <a:ext cx="2695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Get recognition for this workshop on your </a:t>
            </a:r>
          </a:p>
          <a:p>
            <a:pPr algn="ctr"/>
            <a:r>
              <a:rPr lang="en-CA" sz="1600">
                <a:latin typeface="Helvetica" pitchFamily="2" charset="0"/>
              </a:rPr>
              <a:t>co-curricular record.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53CB2-824E-38FA-008E-A8C1E28E15EE}"/>
              </a:ext>
            </a:extLst>
          </p:cNvPr>
          <p:cNvSpPr>
            <a:spLocks noChangeAspect="1"/>
          </p:cNvSpPr>
          <p:nvPr/>
        </p:nvSpPr>
        <p:spPr>
          <a:xfrm>
            <a:off x="1298705" y="1853639"/>
            <a:ext cx="720000" cy="686283"/>
          </a:xfrm>
          <a:prstGeom prst="ellipse">
            <a:avLst/>
          </a:prstGeom>
          <a:solidFill>
            <a:srgbClr val="13A89E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0F8E5-9A2A-2DA4-6F8C-FB2D4252B5A8}"/>
              </a:ext>
            </a:extLst>
          </p:cNvPr>
          <p:cNvSpPr>
            <a:spLocks noChangeAspect="1"/>
          </p:cNvSpPr>
          <p:nvPr/>
        </p:nvSpPr>
        <p:spPr>
          <a:xfrm>
            <a:off x="4128760" y="1853639"/>
            <a:ext cx="720000" cy="686283"/>
          </a:xfrm>
          <a:prstGeom prst="ellipse">
            <a:avLst/>
          </a:prstGeom>
          <a:solidFill>
            <a:srgbClr val="13A89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E1CB81-0F1A-C554-B88C-0DE134EBBCE2}"/>
              </a:ext>
            </a:extLst>
          </p:cNvPr>
          <p:cNvSpPr>
            <a:spLocks noChangeAspect="1"/>
          </p:cNvSpPr>
          <p:nvPr/>
        </p:nvSpPr>
        <p:spPr>
          <a:xfrm>
            <a:off x="6958815" y="1837130"/>
            <a:ext cx="720000" cy="686283"/>
          </a:xfrm>
          <a:prstGeom prst="ellipse">
            <a:avLst/>
          </a:prstGeom>
          <a:solidFill>
            <a:srgbClr val="13A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3</a:t>
            </a:r>
          </a:p>
        </p:txBody>
      </p:sp>
      <p:pic>
        <p:nvPicPr>
          <p:cNvPr id="14" name="Graphic 13" descr="Clipboard with solid fill">
            <a:extLst>
              <a:ext uri="{FF2B5EF4-FFF2-40B4-BE49-F238E27FC236}">
                <a16:creationId xmlns:a16="http://schemas.microsoft.com/office/drawing/2014/main" id="{2588C226-2E2B-28BA-99FD-CC6304907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521" y="2880306"/>
            <a:ext cx="1866473" cy="1866473"/>
          </a:xfrm>
          <a:prstGeom prst="rect">
            <a:avLst/>
          </a:prstGeom>
        </p:spPr>
      </p:pic>
      <p:pic>
        <p:nvPicPr>
          <p:cNvPr id="1026" name="Picture 2" descr="Co-curricular record approval logo">
            <a:extLst>
              <a:ext uri="{FF2B5EF4-FFF2-40B4-BE49-F238E27FC236}">
                <a16:creationId xmlns:a16="http://schemas.microsoft.com/office/drawing/2014/main" id="{DA159900-DFA2-65EF-9D87-E093FEB98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15" y="3051542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B832EB1-AA2C-7BF5-9399-77B3E079C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0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413-1FB4-9E47-6DE4-2E36241C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Crash Course/Recap on Biochemistry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22D4-24B0-44C8-6205-F6EC74E2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7"/>
            <a:ext cx="7886699" cy="4351335"/>
          </a:xfrm>
        </p:spPr>
        <p:txBody>
          <a:bodyPr/>
          <a:lstStyle/>
          <a:p>
            <a:r>
              <a:rPr lang="en-CA" dirty="0"/>
              <a:t>Proteins are composed of amino acids</a:t>
            </a:r>
          </a:p>
          <a:p>
            <a:endParaRPr lang="en-CA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BAA792-2BF0-5B3F-0D3F-1803C6EF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256" y="2333789"/>
            <a:ext cx="5275487" cy="432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8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413-1FB4-9E47-6DE4-2E36241C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Crash Course/Recap on Biochemistry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22D4-24B0-44C8-6205-F6EC74E2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4694464" cy="4351335"/>
          </a:xfrm>
        </p:spPr>
        <p:txBody>
          <a:bodyPr/>
          <a:lstStyle/>
          <a:p>
            <a:r>
              <a:rPr lang="en-CA" dirty="0"/>
              <a:t>Protein structure has 3-4 levels from primary, secondary, tertiary, and quaternary</a:t>
            </a:r>
          </a:p>
          <a:p>
            <a:endParaRPr lang="en-CA" dirty="0"/>
          </a:p>
          <a:p>
            <a:r>
              <a:rPr lang="en-CA" dirty="0"/>
              <a:t>These structures are dependent on various molecular forces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04C6C4-D180-C72A-2792-617379AD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75318"/>
            <a:ext cx="3064328" cy="49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869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13793</TotalTime>
  <Words>5122</Words>
  <Application>Microsoft Macintosh PowerPoint</Application>
  <PresentationFormat>On-screen Show (4:3)</PresentationFormat>
  <Paragraphs>3205</Paragraphs>
  <Slides>77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inherit</vt:lpstr>
      <vt:lpstr>Aptos Narrow</vt:lpstr>
      <vt:lpstr>Arial</vt:lpstr>
      <vt:lpstr>Calibri</vt:lpstr>
      <vt:lpstr>Calibri Light</vt:lpstr>
      <vt:lpstr>Helvetica</vt:lpstr>
      <vt:lpstr>Helvetica Light</vt:lpstr>
      <vt:lpstr>Open Sans Light</vt:lpstr>
      <vt:lpstr>Wingdings</vt:lpstr>
      <vt:lpstr>Thème Office</vt:lpstr>
      <vt:lpstr>Proteogenomics</vt:lpstr>
      <vt:lpstr>PowerPoint Presentation</vt:lpstr>
      <vt:lpstr>PowerPoint Presentation</vt:lpstr>
      <vt:lpstr>PowerPoint Presentation</vt:lpstr>
      <vt:lpstr>PowerPoint Presentation</vt:lpstr>
      <vt:lpstr>Outline</vt:lpstr>
      <vt:lpstr>But first!</vt:lpstr>
      <vt:lpstr>Crash Course/Recap on Biochemistry</vt:lpstr>
      <vt:lpstr>Crash Course/Recap on Biochemistry</vt:lpstr>
      <vt:lpstr>The outer structure of a protein is dependent on the tertiary structure</vt:lpstr>
      <vt:lpstr>What is Proteomics?</vt:lpstr>
      <vt:lpstr>What is Proteomics?</vt:lpstr>
      <vt:lpstr>ELISA/Small-Scale Antibody Protein Analysis</vt:lpstr>
      <vt:lpstr>PowerPoint Presentation</vt:lpstr>
      <vt:lpstr>What is Proteomics?</vt:lpstr>
      <vt:lpstr>Mass Spec. Proteomics</vt:lpstr>
      <vt:lpstr>Tandem MS (MS/MS or MS2)</vt:lpstr>
      <vt:lpstr>What is Proteomics?</vt:lpstr>
      <vt:lpstr>Affinity-based Proteomics</vt:lpstr>
      <vt:lpstr>Olink</vt:lpstr>
      <vt:lpstr>Somalogic</vt:lpstr>
      <vt:lpstr>What is Proteomics?</vt:lpstr>
      <vt:lpstr>What is Proteomics?</vt:lpstr>
      <vt:lpstr>What is Proteomics?</vt:lpstr>
      <vt:lpstr>What is Proteomics?</vt:lpstr>
      <vt:lpstr>Why are affinity-based proteomics considered biased?</vt:lpstr>
      <vt:lpstr>Why are affinity-based proteomics considered biased?</vt:lpstr>
      <vt:lpstr>Why are affinity-based proteomics considered biased?</vt:lpstr>
      <vt:lpstr>Outline</vt:lpstr>
      <vt:lpstr>Somalogic’s Data Format</vt:lpstr>
      <vt:lpstr>Header</vt:lpstr>
      <vt:lpstr>Column Info</vt:lpstr>
      <vt:lpstr>Row Info</vt:lpstr>
      <vt:lpstr>PowerPoint Presentation</vt:lpstr>
      <vt:lpstr>PowerPoint Presentation</vt:lpstr>
      <vt:lpstr>PowerPoint Presentation</vt:lpstr>
      <vt:lpstr>Let’s Check it out in R!</vt:lpstr>
      <vt:lpstr>Data Standardization</vt:lpstr>
      <vt:lpstr>ANML – Adaptive Normalization by Maximum Likelihood</vt:lpstr>
      <vt:lpstr>What is seq.10000.28?</vt:lpstr>
      <vt:lpstr>Now let’s look at Olink’s data!</vt:lpstr>
      <vt:lpstr>Outline</vt:lpstr>
      <vt:lpstr>Association Testing!</vt:lpstr>
      <vt:lpstr>What does an association mean?</vt:lpstr>
      <vt:lpstr>What does an association mean?</vt:lpstr>
      <vt:lpstr>What different types of association tests are there?</vt:lpstr>
      <vt:lpstr>Let’s try some of them out!</vt:lpstr>
      <vt:lpstr>Linear Regression!</vt:lpstr>
      <vt:lpstr>We can even use linear regression on a binary outcome!</vt:lpstr>
      <vt:lpstr>Let’s try out some basic linear regressions!</vt:lpstr>
      <vt:lpstr>What if you have covariates?</vt:lpstr>
      <vt:lpstr>What if you have covariates?</vt:lpstr>
      <vt:lpstr>What if you have a covariate?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What happens when we test multiple comparisons?</vt:lpstr>
      <vt:lpstr>Types of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MC Corrections</vt:lpstr>
      <vt:lpstr>Outline</vt:lpstr>
      <vt:lpstr>Protein Quantitative Trait Loci</vt:lpstr>
      <vt:lpstr>What is a pQTL?</vt:lpstr>
      <vt:lpstr>What is a protein quantitative trait locus (pQTL)?</vt:lpstr>
      <vt:lpstr>How to go about finding pQTLs</vt:lpstr>
      <vt:lpstr>Thank you for attending!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Thomas Zheng</cp:lastModifiedBy>
  <cp:revision>115</cp:revision>
  <dcterms:created xsi:type="dcterms:W3CDTF">2019-07-29T14:54:16Z</dcterms:created>
  <dcterms:modified xsi:type="dcterms:W3CDTF">2025-08-07T21:31:24Z</dcterms:modified>
</cp:coreProperties>
</file>